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7" r:id="rId2"/>
    <p:sldId id="273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F4DFB-93B9-46FB-B2A7-C5E77AD7E097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8F8E6-DEF7-4FDC-8205-8E5A7207C3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29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7B51-17DC-41FA-BB4A-93C63497688F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712F7-92FD-4196-8FD8-87CD9BCEDE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15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27961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6477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80558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2357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BB3151-F390-4D09-9C47-05CE3FC0E1EE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98C87F-EA74-48F8-B437-A304B44EE2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3Efq-aNBkv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http://www.youtube.com/watch?v=eutUTVpdWD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1.bp.blogspot.com/-UeHyUJuWb08/Uh655lq7KSI/AAAAAAAAAGE/An7BthIOulQ/s1600/82864876%2B%281%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01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715000" y="2971800"/>
            <a:ext cx="2971800" cy="2667000"/>
            <a:chOff x="5715000" y="2971800"/>
            <a:chExt cx="2971800" cy="2667000"/>
          </a:xfrm>
        </p:grpSpPr>
        <p:sp>
          <p:nvSpPr>
            <p:cNvPr id="10251" name="Rectangle 4"/>
            <p:cNvSpPr>
              <a:spLocks noChangeArrowheads="1"/>
            </p:cNvSpPr>
            <p:nvPr/>
          </p:nvSpPr>
          <p:spPr bwMode="auto">
            <a:xfrm>
              <a:off x="5715000" y="2971800"/>
              <a:ext cx="2971800" cy="266700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ED273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21"/>
            <p:cNvSpPr txBox="1">
              <a:spLocks noChangeArrowheads="1"/>
            </p:cNvSpPr>
            <p:nvPr/>
          </p:nvSpPr>
          <p:spPr bwMode="auto">
            <a:xfrm>
              <a:off x="5981700" y="3254375"/>
              <a:ext cx="2628900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With a healthy economy, many were now willing to risk their money on new ventures.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05138" y="2971800"/>
            <a:ext cx="2847975" cy="2667000"/>
            <a:chOff x="1893" y="1872"/>
            <a:chExt cx="1794" cy="1680"/>
          </a:xfrm>
        </p:grpSpPr>
        <p:sp>
          <p:nvSpPr>
            <p:cNvPr id="10249" name="AutoShape 8"/>
            <p:cNvSpPr>
              <a:spLocks noChangeArrowheads="1"/>
            </p:cNvSpPr>
            <p:nvPr/>
          </p:nvSpPr>
          <p:spPr bwMode="auto">
            <a:xfrm rot="5400000" flipH="1">
              <a:off x="1950" y="1815"/>
              <a:ext cx="1680" cy="1794"/>
            </a:xfrm>
            <a:prstGeom prst="upArrowCallout">
              <a:avLst>
                <a:gd name="adj1" fmla="val 20843"/>
                <a:gd name="adj2" fmla="val 18875"/>
                <a:gd name="adj3" fmla="val 15909"/>
                <a:gd name="adj4" fmla="val 7793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0250" name="Text Box 21"/>
            <p:cNvSpPr txBox="1">
              <a:spLocks noChangeArrowheads="1"/>
            </p:cNvSpPr>
            <p:nvPr/>
          </p:nvSpPr>
          <p:spPr bwMode="auto">
            <a:xfrm>
              <a:off x="2064" y="2155"/>
              <a:ext cx="1335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A business class had accumulated</a:t>
              </a:r>
            </a:p>
            <a:p>
              <a:r>
                <a:rPr lang="en-US" sz="2400" dirty="0">
                  <a:solidFill>
                    <a:schemeClr val="bg1"/>
                  </a:solidFill>
                </a:rPr>
                <a:t>the needed capital</a:t>
              </a:r>
              <a:r>
                <a:rPr lang="en-US" dirty="0">
                  <a:solidFill>
                    <a:srgbClr val="0033CC"/>
                  </a:solidFill>
                </a:rPr>
                <a:t>.</a:t>
              </a:r>
            </a:p>
          </p:txBody>
        </p:sp>
      </p:grp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381000" y="1524000"/>
            <a:ext cx="8229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57200" y="2971800"/>
            <a:ext cx="2743200" cy="2667000"/>
            <a:chOff x="288" y="1872"/>
            <a:chExt cx="1728" cy="1680"/>
          </a:xfrm>
        </p:grpSpPr>
        <p:sp>
          <p:nvSpPr>
            <p:cNvPr id="10247" name="AutoShape 2"/>
            <p:cNvSpPr>
              <a:spLocks noChangeArrowheads="1"/>
            </p:cNvSpPr>
            <p:nvPr/>
          </p:nvSpPr>
          <p:spPr bwMode="auto">
            <a:xfrm rot="5400000" flipH="1">
              <a:off x="312" y="1848"/>
              <a:ext cx="1680" cy="1728"/>
            </a:xfrm>
            <a:prstGeom prst="upArrowCallout">
              <a:avLst>
                <a:gd name="adj1" fmla="val 20843"/>
                <a:gd name="adj2" fmla="val 18875"/>
                <a:gd name="adj3" fmla="val 15324"/>
                <a:gd name="adj4" fmla="val 7654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CDCDFF"/>
                </a:gs>
              </a:gsLst>
              <a:lin ang="5400000" scaled="1"/>
            </a:gradFill>
            <a:ln w="9525">
              <a:solidFill>
                <a:srgbClr val="6666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8" name="Text Box 21"/>
            <p:cNvSpPr txBox="1">
              <a:spLocks noChangeArrowheads="1"/>
            </p:cNvSpPr>
            <p:nvPr/>
          </p:nvSpPr>
          <p:spPr bwMode="auto">
            <a:xfrm>
              <a:off x="360" y="2155"/>
              <a:ext cx="1224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ct val="60000"/>
                </a:spcAft>
              </a:pPr>
              <a:r>
                <a:rPr lang="en-US" sz="2400" dirty="0">
                  <a:solidFill>
                    <a:schemeClr val="bg1"/>
                  </a:solidFill>
                </a:rPr>
                <a:t>From the mid-1600s, England had prospered from trade.</a:t>
              </a:r>
            </a:p>
          </p:txBody>
        </p:sp>
      </p:grpSp>
      <p:sp>
        <p:nvSpPr>
          <p:cNvPr id="10246" name="Title 13"/>
          <p:cNvSpPr>
            <a:spLocks/>
          </p:cNvSpPr>
          <p:nvPr/>
        </p:nvSpPr>
        <p:spPr bwMode="auto">
          <a:xfrm>
            <a:off x="457200" y="838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FF0000"/>
                </a:solidFill>
              </a:rPr>
              <a:t>Entrepreneurs</a:t>
            </a:r>
            <a:r>
              <a:rPr lang="en-US" sz="2800" b="1" dirty="0"/>
              <a:t> needed capital to invest in business </a:t>
            </a:r>
            <a:r>
              <a:rPr lang="en-US" sz="2800" b="1" dirty="0">
                <a:solidFill>
                  <a:srgbClr val="FF0000"/>
                </a:solidFill>
              </a:rPr>
              <a:t>enterprises</a:t>
            </a:r>
            <a:r>
              <a:rPr lang="en-US" sz="2800" b="1" dirty="0"/>
              <a:t> such as shipping, mining, and manufacturing.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9" name="Group 11"/>
          <p:cNvGraphicFramePr>
            <a:graphicFrameLocks noGrp="1"/>
          </p:cNvGraphicFramePr>
          <p:nvPr/>
        </p:nvGraphicFramePr>
        <p:xfrm>
          <a:off x="1219200" y="1447800"/>
          <a:ext cx="6781800" cy="2514601"/>
        </p:xfrm>
        <a:graphic>
          <a:graphicData uri="http://schemas.openxmlformats.org/drawingml/2006/table">
            <a:tbl>
              <a:tblPr/>
              <a:tblGrid>
                <a:gridCol w="6781800"/>
              </a:tblGrid>
              <a:tr h="862013"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Britain had a stable government that supported economic growth.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 countries had river tolls, but Britain had no such barriers.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236538" marR="0" lvl="0" indent="-2365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Char char="•"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 powerful British navy protected shipping and overseas trade.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73" name="Title 4"/>
          <p:cNvSpPr>
            <a:spLocks/>
          </p:cNvSpPr>
          <p:nvPr/>
        </p:nvSpPr>
        <p:spPr bwMode="auto">
          <a:xfrm>
            <a:off x="457200" y="685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1" dirty="0">
                <a:solidFill>
                  <a:schemeClr val="bg1"/>
                </a:solidFill>
              </a:rPr>
              <a:t>Britain had additional advantages.</a:t>
            </a:r>
          </a:p>
        </p:txBody>
      </p:sp>
      <p:pic>
        <p:nvPicPr>
          <p:cNvPr id="32770" name="Picture 2" descr="http://upload.wikimedia.org/wikipedia/commons/b/b5/US_Navy_090925-N-9671T-003_A_Revolutionary_War_painting_depicting_the_Virginia_Navy_cruiser_Capt._Barron_taking_the_British_navy_brig_HMS_Oxford_is_displayed_at_the_Navy_Art_Gallery_at_the_Washington_Navy_Y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819524"/>
            <a:ext cx="4714875" cy="30384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How did the Industrial Revolution change people's way of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Positive effects:</a:t>
            </a:r>
          </a:p>
          <a:p>
            <a:pPr lvl="1"/>
            <a:r>
              <a:rPr lang="en-US" dirty="0" smtClean="0"/>
              <a:t>People could afford to heat their homes</a:t>
            </a:r>
          </a:p>
          <a:p>
            <a:pPr lvl="1"/>
            <a:r>
              <a:rPr lang="en-US" dirty="0" smtClean="0"/>
              <a:t>People ate better and wore better clothes</a:t>
            </a:r>
          </a:p>
          <a:p>
            <a:pPr lvl="1"/>
            <a:r>
              <a:rPr lang="en-US" dirty="0" smtClean="0"/>
              <a:t>Cities grow and England became a very </a:t>
            </a:r>
            <a:r>
              <a:rPr lang="en-US" smtClean="0"/>
              <a:t>wealthy country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Factories located in cities brought waves of new workers</a:t>
            </a:r>
          </a:p>
          <a:p>
            <a:r>
              <a:rPr lang="en-US" b="1" u="sng" dirty="0" smtClean="0"/>
              <a:t>Urbanization</a:t>
            </a:r>
            <a:r>
              <a:rPr lang="en-US" dirty="0" smtClean="0"/>
              <a:t> or the building of cities and movement of people to cities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Workers  "Pulled" to Cities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Cities had poor living conditions</a:t>
            </a:r>
          </a:p>
          <a:p>
            <a:r>
              <a:rPr lang="en-US" dirty="0" smtClean="0"/>
              <a:t>There were no sanitary codes, no building codes, people lacked education and police protection.</a:t>
            </a:r>
          </a:p>
          <a:p>
            <a:r>
              <a:rPr lang="en-US" dirty="0" smtClean="0"/>
              <a:t>Unpaved streets had no drains and collected heaps of garbage</a:t>
            </a:r>
          </a:p>
          <a:p>
            <a:r>
              <a:rPr lang="en-US" dirty="0" smtClean="0"/>
              <a:t>Workers lived in dark, dirty shelters, and families lived in one room slums.</a:t>
            </a:r>
          </a:p>
          <a:p>
            <a:r>
              <a:rPr lang="en-US" dirty="0" smtClean="0"/>
              <a:t>Sickness  was wide spread</a:t>
            </a:r>
          </a:p>
          <a:p>
            <a:r>
              <a:rPr lang="en-US" dirty="0" smtClean="0"/>
              <a:t>Average life span for a person living in the city was 17 years old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some negative effects of Industrialization?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worker worked:</a:t>
            </a:r>
          </a:p>
          <a:p>
            <a:pPr lvl="1"/>
            <a:r>
              <a:rPr lang="en-US" dirty="0" smtClean="0"/>
              <a:t>14 hours a day, 6 days a week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Factories will not well lit or clean.</a:t>
            </a:r>
          </a:p>
          <a:p>
            <a:pPr lvl="1"/>
            <a:r>
              <a:rPr lang="en-US" dirty="0" smtClean="0"/>
              <a:t>Machines injured workers</a:t>
            </a:r>
          </a:p>
          <a:p>
            <a:pPr lvl="1"/>
            <a:r>
              <a:rPr lang="en-US" dirty="0" smtClean="0"/>
              <a:t>Coal Mines were dangerous as miner’s breathed in coal dust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Working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Why was the Industrial Revolution a turning point in history?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top of each slide is a question. </a:t>
            </a:r>
            <a:r>
              <a:rPr lang="en-US" b="1" dirty="0" smtClean="0">
                <a:solidFill>
                  <a:schemeClr val="accent3"/>
                </a:solidFill>
              </a:rPr>
              <a:t>Write the question in your Social Studies Notebook, THEN answer the question.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For some questions you will need to use inference or prediction to answer, others the information posted on the slide.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4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Flocabulary</a:t>
            </a:r>
            <a:r>
              <a:rPr lang="en-US" dirty="0" smtClean="0"/>
              <a:t>—Fill in the Lyrics.</a:t>
            </a:r>
          </a:p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What would you expect to learn about from the video?</a:t>
            </a:r>
            <a:endParaRPr lang="en-US" dirty="0"/>
          </a:p>
        </p:txBody>
      </p:sp>
      <p:pic>
        <p:nvPicPr>
          <p:cNvPr id="1026" name="Picture 2" descr="C:\Program Files\Microsoft Office\MEDIA\CAGCAT10\j0285360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752600"/>
            <a:ext cx="2083613" cy="2590800"/>
          </a:xfrm>
          <a:prstGeom prst="rect">
            <a:avLst/>
          </a:prstGeom>
          <a:noFill/>
        </p:spPr>
      </p:pic>
      <p:pic>
        <p:nvPicPr>
          <p:cNvPr id="1027" name="Picture 3" descr="C:\Documents and Settings\baileym.robinson\Local Settings\Temporary Internet Files\Content.IE5\6EXDO2HY\MC90043599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24200"/>
            <a:ext cx="2003425" cy="1822450"/>
          </a:xfrm>
          <a:prstGeom prst="rect">
            <a:avLst/>
          </a:prstGeom>
          <a:noFill/>
        </p:spPr>
      </p:pic>
      <p:pic>
        <p:nvPicPr>
          <p:cNvPr id="1029" name="Picture 5" descr="C:\Program Files\Microsoft Office\MEDIA\CAGCAT10\j023331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352800"/>
            <a:ext cx="2381061" cy="2426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How did the Industrial Revolution influence people's life?</a:t>
            </a:r>
            <a:endParaRPr lang="en-US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876800" y="1600200"/>
            <a:ext cx="3429000" cy="4304768"/>
            <a:chOff x="4876800" y="2286000"/>
            <a:chExt cx="3429000" cy="3810000"/>
          </a:xfrm>
        </p:grpSpPr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4876800" y="2286000"/>
              <a:ext cx="3429000" cy="381000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3D7E5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125724" dir="2700000" algn="ctr" rotWithShape="0">
                <a:srgbClr val="ADC79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5072063" y="2362200"/>
              <a:ext cx="3233737" cy="3187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28600" indent="-228600">
                <a:spcAft>
                  <a:spcPct val="50000"/>
                </a:spcAft>
              </a:pPr>
              <a:r>
                <a:rPr lang="en-US" sz="2400" b="1" u="sng" dirty="0"/>
                <a:t>Life After 1850</a:t>
              </a:r>
            </a:p>
            <a:p>
              <a:pPr marL="228600" indent="-228600">
                <a:spcAft>
                  <a:spcPct val="50000"/>
                </a:spcAft>
                <a:buSzPct val="80000"/>
                <a:buFontTx/>
                <a:buChar char="•"/>
              </a:pPr>
              <a:r>
                <a:rPr lang="en-US" sz="2400" dirty="0"/>
                <a:t>People live and work in industrial </a:t>
              </a:r>
              <a:r>
                <a:rPr lang="en-US" sz="2400" dirty="0" smtClean="0"/>
                <a:t>cities.</a:t>
              </a:r>
              <a:endParaRPr lang="en-US" sz="2400" dirty="0"/>
            </a:p>
            <a:p>
              <a:pPr marL="228600" indent="-228600">
                <a:spcAft>
                  <a:spcPct val="50000"/>
                </a:spcAft>
                <a:buSzPct val="80000"/>
                <a:buFontTx/>
                <a:buChar char="•"/>
              </a:pPr>
              <a:r>
                <a:rPr lang="en-US" sz="2400" dirty="0"/>
                <a:t>Most buy food and clothing made </a:t>
              </a:r>
              <a:r>
                <a:rPr lang="en-US" sz="2400" dirty="0" smtClean="0"/>
                <a:t> in factories.</a:t>
              </a:r>
              <a:endParaRPr lang="en-US" sz="2400" dirty="0"/>
            </a:p>
            <a:p>
              <a:pPr marL="228600" indent="-228600">
                <a:spcAft>
                  <a:spcPct val="50000"/>
                </a:spcAft>
                <a:buSzPct val="80000"/>
                <a:buFontTx/>
                <a:buChar char="•"/>
              </a:pPr>
              <a:r>
                <a:rPr lang="en-US" sz="2400" dirty="0"/>
                <a:t>They can travel by train or steamboat. </a:t>
              </a:r>
              <a:endParaRPr lang="en-US" sz="2400" u="sng" dirty="0">
                <a:solidFill>
                  <a:srgbClr val="0000FF"/>
                </a:solidFill>
                <a:latin typeface="Courier New" pitchFamily="49" charset="0"/>
              </a:endParaRPr>
            </a:p>
          </p:txBody>
        </p:sp>
      </p:grpSp>
      <p:sp>
        <p:nvSpPr>
          <p:cNvPr id="8" name="AutoShape 22"/>
          <p:cNvSpPr>
            <a:spLocks noChangeArrowheads="1"/>
          </p:cNvSpPr>
          <p:nvPr/>
        </p:nvSpPr>
        <p:spPr bwMode="auto">
          <a:xfrm rot="5400000" flipH="1">
            <a:off x="800100" y="1638300"/>
            <a:ext cx="4191000" cy="4114800"/>
          </a:xfrm>
          <a:prstGeom prst="upArrowCallout">
            <a:avLst>
              <a:gd name="adj1" fmla="val 17713"/>
              <a:gd name="adj2" fmla="val 14977"/>
              <a:gd name="adj3" fmla="val 10525"/>
              <a:gd name="adj4" fmla="val 84995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25724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anchor="ctr"/>
          <a:lstStyle/>
          <a:p>
            <a:endParaRPr lang="en-US" sz="2400"/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990600" y="1676400"/>
            <a:ext cx="3200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ct val="50000"/>
              </a:spcAft>
            </a:pPr>
            <a:r>
              <a:rPr lang="en-US" sz="2400" b="1" u="sng" dirty="0"/>
              <a:t>Life Before 1750</a:t>
            </a:r>
          </a:p>
          <a:p>
            <a:pPr marL="228600" indent="-228600">
              <a:spcAft>
                <a:spcPct val="50000"/>
              </a:spcAft>
              <a:buSzPct val="80000"/>
              <a:buFontTx/>
              <a:buChar char="•"/>
            </a:pPr>
            <a:r>
              <a:rPr lang="en-US" sz="2400" dirty="0"/>
              <a:t>People live in rural villages and </a:t>
            </a:r>
            <a:r>
              <a:rPr lang="en-US" sz="2400" dirty="0" smtClean="0"/>
              <a:t>worked </a:t>
            </a:r>
            <a:r>
              <a:rPr lang="en-US" sz="2400" dirty="0"/>
              <a:t>with their hands.</a:t>
            </a:r>
          </a:p>
          <a:p>
            <a:pPr marL="228600" indent="-228600">
              <a:spcAft>
                <a:spcPct val="50000"/>
              </a:spcAft>
              <a:buSzPct val="80000"/>
              <a:buFontTx/>
              <a:buChar char="•"/>
            </a:pPr>
            <a:r>
              <a:rPr lang="en-US" sz="2400" dirty="0"/>
              <a:t>People </a:t>
            </a:r>
            <a:r>
              <a:rPr lang="en-US" sz="2400" dirty="0" smtClean="0"/>
              <a:t>grew their  own food.</a:t>
            </a:r>
            <a:endParaRPr lang="en-US" sz="2400" dirty="0"/>
          </a:p>
          <a:p>
            <a:pPr marL="228600" indent="-228600">
              <a:spcAft>
                <a:spcPct val="50000"/>
              </a:spcAft>
              <a:buSzPct val="80000"/>
              <a:buFontTx/>
              <a:buChar char="•"/>
            </a:pPr>
            <a:r>
              <a:rPr lang="en-US" sz="2400" dirty="0"/>
              <a:t>People </a:t>
            </a:r>
            <a:r>
              <a:rPr lang="en-US" sz="2400" dirty="0" smtClean="0"/>
              <a:t>traveled </a:t>
            </a:r>
            <a:r>
              <a:rPr lang="en-US" sz="2400" dirty="0"/>
              <a:t>by foot, horse, or sail.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b="1" u="sng" dirty="0">
                <a:solidFill>
                  <a:schemeClr val="accent3"/>
                </a:solidFill>
              </a:rPr>
              <a:t>Agricultural Changes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Wealthy landowners buy land from small farmers and </a:t>
            </a:r>
            <a:r>
              <a:rPr lang="en-US" u="sng" dirty="0">
                <a:solidFill>
                  <a:schemeClr val="tx1"/>
                </a:solidFill>
              </a:rPr>
              <a:t>enclose</a:t>
            </a:r>
            <a:r>
              <a:rPr lang="en-US" dirty="0">
                <a:solidFill>
                  <a:schemeClr val="tx1"/>
                </a:solidFill>
              </a:rPr>
              <a:t> large farms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allowed wealthy farmers to try new farming methods to produce more crops</a:t>
            </a:r>
          </a:p>
          <a:p>
            <a:pPr lvl="2"/>
            <a:r>
              <a:rPr lang="en-US" sz="2400" u="sng" dirty="0"/>
              <a:t>Crop Rotation-</a:t>
            </a:r>
            <a:r>
              <a:rPr lang="en-US" sz="2400" dirty="0"/>
              <a:t>The practice of rotating use of different fields from crop to crop each year, to avoid exhausting the soil.</a:t>
            </a:r>
          </a:p>
          <a:p>
            <a:r>
              <a:rPr lang="en-US" sz="2400" b="1" dirty="0" smtClean="0">
                <a:solidFill>
                  <a:schemeClr val="accent3"/>
                </a:solidFill>
              </a:rPr>
              <a:t>New Inventions: </a:t>
            </a:r>
            <a:r>
              <a:rPr lang="en-US" sz="2400" dirty="0"/>
              <a:t>Jethro </a:t>
            </a:r>
            <a:r>
              <a:rPr lang="en-US" sz="2400" dirty="0" err="1"/>
              <a:t>Tull</a:t>
            </a:r>
            <a:r>
              <a:rPr lang="en-US" sz="2400" dirty="0"/>
              <a:t> invents the </a:t>
            </a:r>
            <a:r>
              <a:rPr lang="en-US" sz="2400" u="sng" dirty="0"/>
              <a:t>Seed Drill </a:t>
            </a:r>
            <a:r>
              <a:rPr lang="en-US" sz="2400" dirty="0"/>
              <a:t>that allows farmers to plant seeds at a specific depth</a:t>
            </a:r>
            <a:r>
              <a:rPr lang="en-US" sz="2400" dirty="0" smtClean="0"/>
              <a:t>.</a:t>
            </a:r>
            <a:endParaRPr lang="en-US" sz="2400" b="1" dirty="0" smtClean="0">
              <a:solidFill>
                <a:schemeClr val="accent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Why did the Industrial Revolution start?</a:t>
            </a:r>
            <a:endParaRPr lang="en-US" dirty="0"/>
          </a:p>
        </p:txBody>
      </p:sp>
      <p:pic>
        <p:nvPicPr>
          <p:cNvPr id="27650" name="Picture 2" descr="http://soilquality.org/images/row_crop_rotation_cro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614333"/>
            <a:ext cx="2590800" cy="2015068"/>
          </a:xfrm>
          <a:prstGeom prst="rect">
            <a:avLst/>
          </a:prstGeom>
          <a:noFill/>
        </p:spPr>
      </p:pic>
      <p:pic>
        <p:nvPicPr>
          <p:cNvPr id="27652" name="Picture 4" descr="http://serenas123blog.files.wordpress.com/2013/03/seed-drill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666796"/>
            <a:ext cx="3048000" cy="1895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smtClean="0"/>
              <a:t>As food supplies and living conditions improve, </a:t>
            </a:r>
            <a:r>
              <a:rPr lang="en-US" u="sng" dirty="0" smtClean="0"/>
              <a:t>population increases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u="sng" dirty="0" smtClean="0"/>
              <a:t>increase</a:t>
            </a:r>
            <a:r>
              <a:rPr lang="en-US" dirty="0" smtClean="0"/>
              <a:t> in population creates a </a:t>
            </a:r>
            <a:r>
              <a:rPr lang="en-US" u="sng" dirty="0" smtClean="0"/>
              <a:t>demand</a:t>
            </a:r>
            <a:r>
              <a:rPr lang="en-US" dirty="0" smtClean="0"/>
              <a:t> for food and goods.</a:t>
            </a:r>
          </a:p>
          <a:p>
            <a:r>
              <a:rPr lang="en-US" dirty="0" smtClean="0"/>
              <a:t>Small farmers are forced from their land to cities to work in factories. </a:t>
            </a:r>
            <a:r>
              <a:rPr lang="en-US" b="1" u="sng" dirty="0" smtClean="0"/>
              <a:t>(Push Factor)</a:t>
            </a:r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>
            <a:normAutofit fontScale="90000"/>
          </a:bodyPr>
          <a:lstStyle/>
          <a:p>
            <a:pPr algn="ctr"/>
            <a:r>
              <a:rPr smtClean="0"/>
              <a:t>What is the result of the </a:t>
            </a:r>
            <a:br>
              <a:rPr smtClean="0"/>
            </a:br>
            <a:r>
              <a:rPr smtClean="0"/>
              <a:t>Agricultural Revolution?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143000" y="4876800"/>
            <a:ext cx="6400800" cy="1524000"/>
            <a:chOff x="1219200" y="4648200"/>
            <a:chExt cx="6400800" cy="15240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219200" y="4648200"/>
              <a:ext cx="6381750" cy="1447800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9C9FF"/>
                </a:gs>
              </a:gsLst>
              <a:lin ang="5400000" scaled="1"/>
            </a:gradFill>
            <a:ln w="19050">
              <a:solidFill>
                <a:srgbClr val="6666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 b="1">
                <a:cs typeface="Arial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905125" y="4741863"/>
              <a:ext cx="231933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57150" algn="ctr">
                <a:spcAft>
                  <a:spcPct val="60000"/>
                </a:spcAft>
              </a:pPr>
              <a:r>
                <a:rPr lang="en-US" sz="2800" b="1" u="sng"/>
                <a:t>1700</a:t>
              </a:r>
              <a:endParaRPr lang="en-US" sz="2800" b="1" u="sng">
                <a:solidFill>
                  <a:schemeClr val="accent2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5224463" y="4741863"/>
              <a:ext cx="2319337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228600" anchor="ctr"/>
            <a:lstStyle/>
            <a:p>
              <a:pPr marL="57150" algn="ctr">
                <a:spcAft>
                  <a:spcPct val="60000"/>
                </a:spcAft>
              </a:pPr>
              <a:r>
                <a:rPr lang="en-US" sz="2800" b="1" u="sng"/>
                <a:t>1800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295400" y="5181600"/>
              <a:ext cx="1609725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Aft>
                  <a:spcPct val="60000"/>
                </a:spcAft>
              </a:pPr>
              <a:r>
                <a:rPr lang="en-US" sz="2800" b="1" u="sng" dirty="0"/>
                <a:t>  Britain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05125" y="5181600"/>
              <a:ext cx="2319338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57150" indent="9525" algn="ctr">
                <a:spcAft>
                  <a:spcPct val="60000"/>
                </a:spcAft>
              </a:pPr>
              <a:r>
                <a:rPr lang="en-US" sz="2800" b="1"/>
                <a:t>5,000,000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5224463" y="5181600"/>
              <a:ext cx="2319337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228600" anchor="ctr"/>
            <a:lstStyle/>
            <a:p>
              <a:pPr marL="57150" indent="9525" algn="ctr" eaLnBrk="0" hangingPunct="0">
                <a:spcAft>
                  <a:spcPct val="60000"/>
                </a:spcAft>
              </a:pPr>
              <a:r>
                <a:rPr lang="en-US" sz="2800" b="1"/>
                <a:t>9,000,000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295400" y="5638800"/>
              <a:ext cx="16097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Aft>
                  <a:spcPct val="60000"/>
                </a:spcAft>
              </a:pPr>
              <a:r>
                <a:rPr lang="en-US" sz="2800" b="1" u="sng" dirty="0"/>
                <a:t>  Europe</a:t>
              </a: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905125" y="5638800"/>
              <a:ext cx="231933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57150" indent="9525" algn="ctr" eaLnBrk="0" hangingPunct="0">
                <a:spcAft>
                  <a:spcPct val="60000"/>
                </a:spcAft>
              </a:pPr>
              <a:r>
                <a:rPr lang="en-US" sz="2800" b="1"/>
                <a:t>120,000,000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224463" y="5638800"/>
              <a:ext cx="2395537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Ins="228600" anchor="ctr"/>
            <a:lstStyle/>
            <a:p>
              <a:pPr marL="57150" indent="9525" algn="ctr" eaLnBrk="0" hangingPunct="0">
                <a:spcAft>
                  <a:spcPct val="60000"/>
                </a:spcAft>
              </a:pPr>
              <a:r>
                <a:rPr lang="en-US" sz="2800" b="1" dirty="0"/>
                <a:t>180,000,000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1371600" y="411480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This agricultural revolution contributed to a population explosion in Europe</a:t>
            </a:r>
            <a:endParaRPr lang="en-US" sz="20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population and extensive natural resources</a:t>
            </a:r>
          </a:p>
          <a:p>
            <a:endParaRPr lang="en-US" dirty="0" smtClean="0"/>
          </a:p>
          <a:p>
            <a:r>
              <a:rPr lang="en-US" dirty="0" smtClean="0"/>
              <a:t>Water power and coal to fuel new machines</a:t>
            </a:r>
          </a:p>
          <a:p>
            <a:r>
              <a:rPr lang="en-US" dirty="0" smtClean="0"/>
              <a:t>Iron ore to construct machines, tools, and buildings</a:t>
            </a:r>
          </a:p>
          <a:p>
            <a:r>
              <a:rPr lang="en-US" dirty="0" smtClean="0"/>
              <a:t>Rivers for transportation</a:t>
            </a:r>
          </a:p>
          <a:p>
            <a:r>
              <a:rPr lang="en-US" dirty="0" smtClean="0"/>
              <a:t>Harbors for merchant ships to set sail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Why did the Industrial Revolution begin in England?</a:t>
            </a:r>
            <a:endParaRPr lang="en-US" dirty="0"/>
          </a:p>
        </p:txBody>
      </p:sp>
      <p:pic>
        <p:nvPicPr>
          <p:cNvPr id="30722" name="Picture 2" descr="http://www.edupic.net/Images/Energy/Thumbs/coal_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199" y="4599303"/>
            <a:ext cx="2133601" cy="1849121"/>
          </a:xfrm>
          <a:prstGeom prst="rect">
            <a:avLst/>
          </a:prstGeom>
          <a:noFill/>
        </p:spPr>
      </p:pic>
      <p:sp>
        <p:nvSpPr>
          <p:cNvPr id="30724" name="AutoShape 4" descr="data:image/jpeg;base64,/9j/4AAQSkZJRgABAQAAAQABAAD/2wCEAAkGBhMSEBUSEBQWFBUWFBQaGBUWFhsWHRcXFxYXFBUYGBYXGyYeFxkkGRUUHy8gJScpLCwsFR4xNTAqNSYrLSkBCQoKDgwOGg8PGi4kHyQsKiwqNCw0LC4sLCwsLywsLCkqLCwsLyotLC8sLCkpLSwsLCwsLywpLCwqLC8sLCwsLP/AABEIAN4A4wMBIgACEQEDEQH/xAAcAAEAAgIDAQAAAAAAAAAAAAAABgcEBQIDCAH/xABUEAABAwICAwoGDwQIBAcAAAABAAIDBBEFIQYSMQcTIkFRYXGBkbEjMlJykqEIFDM0QlNUYoKTssHC0dIVFnOiFyQ1Q2OD4fAlRKPidISUs8PT8f/EABoBAAIDAQEAAAAAAAAAAAAAAAAEAgMFAQb/xAA5EQABAwICBAwFBAIDAAAAAAABAAIDBBESIQUxQVETFTIzYXGBkaGx0eEUIlJi8CNCksEW8kOC8f/aAAwDAQACEQMRAD8Ap7R/CDVVDIA7U1tbhW1rarS7ZcX2W28amB3Jz8pH1X/etNubx3r2HkZIf5SPvVo4hi8MABmkbHfZrHb0DaVsUVNC+IvkG3evKaX0hVQ1IigOwZWBzueglQb+id3ygfVn9a4ncnf8ob6B/UpU/TeiH/MN6mvPc1bGgxeGcXhlY/macx0t2jrCbFJSONm27/dZj9J6TjGJ9wOloH9KBHcok+PZ6Ll8O5TL8fH6LlZRy2rDnxmBnjzRN6ZGj1XUjQU41jxVbdNV7smuv2D0Vfncqn+Oi7HfkuB3Kqj42L+f9Kmk2mlE3bUM+iHO+yCug7oFD8d/05P0qk01GP3DvTTdI6VOph/j7KIncrqfjYe1/wChcTuWVXxkPpP/AEKVy7otEBcPe7mbG78VgtZU7qsQ9zge7znBndrKt0NE3W7xumI6rTD9TO8Aedlpf6Lqry4fSf8AoXz+i+r8qH03foWypt1fheFg4PzH5jqcLH1KQUe6BRSWvIYzyPaR6xcetcZDRP1O78vNSlqtLxcpncL+RUMO5jV8sXpn9K4nczrP8P0/9FaNLWxyjWie145WODu7Yu9M8XQHMX71nnT9Y02Nu73VSnc0rOSP6wfkuJ3N63yWfWNVnVeN08Xus0bDyF4v6N7rT1O6LRM2Pc/zGHvdYKl9HSs5TrdoTMWltJS8iO//AFPqoOdzmt8hv1jPzXE7ndd8W36xn6lJ5d1FpOrBTyPJ2AuAJ6mhxK2dFUY1Ue98NLQdhlDmDtkcwFLOjoh+4/nYtFk+l3f8bR1/7KBnc+rvih9ZH+pfP3Arvif+pH+tWFJgOkl/ekfU+E98y6zhOkY20bT9Ue6VVWo97vBMY9K/TH4+qr86BV3xB9OP9a+HQWu+IPpM/UppU1GPR+Nh7z5sD3/YcVrZdOq+BwNVS6reMOjkiPU5xIHYu4aP6neHouGTSo/Yzx9VHP3HrviHdrf1LidCq35O/wBX5qxsI08pZ7Av3p/kyWA6n+KfUeZbtlfEdkjD0PafvTjKCneLtf5LKl03XQuwyRAHqPqqcOhtb8nk7P8AVcTohWfJ5fRVvVmOU8QvLNG3mLgT1NGZ7FGcT3UIGZQMdKfKdwG+vhHsCrko6ePlP8ldBpavn5uEHvA7ybKCnRSs+Ty+gVhVuHSwkCaN8ZIuA5pbcbLi6n1HurM/voCOdjg7+VwHeo/p1j8VXJE+HWs2MghwsQdYnl5EpLFAGYo33O5adNU1rpgyeIAZ5jP+yo0EQIklsrPwLFpaeUvgAMjmlgy1ra1swOM5c6ktLog+a8tbI8vdxAgkec4g9g2LWaCD+tH+G/varASdTUvb+mDkmKeliLjKRmclHm6C03LIfpD7mrrqdB4tU7y57JBm0l1xccthcdKkqJITyA3unjCwi1lBtE8Xjoq8ftKnbUR+LIyVu+FoNvCMDsiRt5CCRxgj07QaP4fLEySGmpXRvaHMc2GOxaRcEcHYvP8ApVgPtiPWYPCsHB+cNpb945+lZe43uoGhkFHVu/qz3cFzv7h5OZ5oydvIeF5V9OKXhBfas6SLgzbYr9/dWj+S0/1Mf6VxfolREWNJTHpgjP4VtWm+YX1XKpR6bc8wx22hpuqFjfsgLhDub4Y3ZQ03XE132gVJEQhaaPQygb4tHSjop4x+Fdc2gmHPBDqGlN/8CMHtDbhb1EIVc1m4Nhrn68O/05/wZth5t8a4jtXGLcPpi+9RVVlQwWtG+aw6y0AnqsrIuvl10OIFgVAsaTcjNaLDdA8Pgbqw0kDRymNryel7wXHrK2DcCphsghHREwfcumv0po4Pd6qCM8j5WNPYTdQ7H93bDae4ie+pfyRN4N+eR9hbnbrLimrAhpGM8RjW+a0DuXavPeL+yPqn3FLTxQjleXSu6RbVaD0gqGYjun4rUOGtWTDPJsJ3noFotW/XdCF63ReXMLw/GZxrSVdTE3llqJbn6Adftss12iGInbiD/rJvzTLaSZwuGlZ0mlKSN2F0gv3+S9Ko5oIsdnOvMc2iOJjxK1zv8+ZqwK+XGaRhe6rnawcYq3W6A0vuTzALj6aVgu5pU4tI0spAZILn82r0Vim57h1RffqOAk7XNYGOP047O9agWkHsc6Z93UU74D5Eg31nQDk5vSS5V/oxu5YjSm0zxVx3zbN43PqyjhDr1hzK6dCt1uixFzYmF0U5B8DINthc6jxwXCwPIctiXTy0Gj3seqGIA1b5Kl/GLmJnU1h1u13UFOsK0Joaa3telhYR8IRgu63uu49q3aIQsJ+CU7vGgiPTG0/cvPfsg8MjhxCHeY2RtdStuGNDASJZbkhoGdiM+YL0iqC9kpDaopH8sUo9F7T+JCFTYRAiEKQ6Ce+j/Dd3tVgKv9BPfR/hu72qwFl1XOLSpuQiIiVTKKF6ZaO2JqIhkfdGjiPljmPH29E0XxzbixzB4lZHIY3XCrkYHixXfuMbrO96mH1z+Bk2CZx8TiETyfgeSeLZstq30vHmlGjZgdvkYvE4+gT8E83Ierptvca3W2vYKHEJA17B4GZ7rB7R/dvcfhgbCdoy2jhbDHh4uFlOaWmxV0Ko92DE8Yhq4v2Z7ZMRgGsIYTIBIJH3uQx1jqlmXMrUgr4n+5yMf5rg7uK71JRXmZ2leko2+3R/5U//AFLpk0x0i43Vg/yCO6NeoEQheVZNJ8fO2Wv6myDuatPiEWJzZ1ArZeXfBM/7V17CRCF4ec0g2OR5FkUToRczCR3I1ha2/S5wNuxeyMT0epqkWqaeKb+JG156iRcKJ1m4jhD3a+8FnGQyV7WnpBcbdVl0Gyi5uIWVAUGlcEJvFQxdL3mR3pOFh1ALcw7qTW/8qB5sgH/xqxcTj0Ww+4dHDK8fAaX1LrjiN3Oa09JCiNfusUAdq0GDUvzXSxRlx+hGz8RTLKuVmTT4D0WfLoullzkaT1ud6rnhu6PTSkNLZGOPFqa/ZqXJ7FlYpi1c4WocPqpL/wB66nkDelrdUF3XboWsO7DisPudLBTt8llK5g9ZWbgHshqtkw9vRskiOThG3Ue3nbc2d5ptflCvdXz4cJy80nFoOix4xcjde49fFa+Cl0iebCmlHnQMb63AALvduNY1Wv16sxxni3yUHVHI1sIcB0ZKya3d5wmNoLJJJTYcFkLgRzXk1RfrUNxjd7rKkmPC6Qt4t8cDM/mIY0ajD06wShlkk+UklajKangONrGt6bAeKzMH9jawEGrq3PHGyJmr1b44n7IVh0lPheDx6rTT0otmXPAe/pLjrv6M15v0k0ixUG1ZVz3fc73v5FhymON2q0HiFhsUcdTSEa5a4jyrHtv96qcC02KvbIxzQ4EWK9PO3ccIEmp7YdbyxDIW/Zv6rLf4Jp1QVbgymqopHm9ma2q82FzZjrONhns4l5GgwmV7Q5rbg7DcdHGV2NhnpnMmaTG5rgWOa4XDhmCLG9wo3C5wrL4bi69pqjPZMNF6E8dqkW5vA2+9ch7Iq2HttFrV2bTcWjFgLS5G5vfxBxg5gWvTuO4tUVM7pqt7nyuzJfllxADY1vIBYLqsusEIgRCFIdBPfR/hu72qwFX+gnvo/wAN3e1WAsuq5xaVNyERcZJA0FziAALkk2AHOVFq7E56wmGhY4s2Pl8W/NrHxW+sqhjC7q3qc0zIW4nlSuyLT4RucsbZ1U8yO8hpIb1nxnepR7FJ5sOqjG1znRX1mMcSQWHiz2EZi44wpMYyRxax1ys6HS0M0mBqm00LXtLXAFpFiDxhQHHND5IiXxAyR7cs3NHOOPpHqU3w3Eo52B8ZuOMcbTyOHEspdjkdEVovjbIFAdBtHWVcsjZb6jY78E2OsXAN4uTWUjm0Cq4XB1FVubbZd743Docy4PqXbiWAted9hJinGbXsOrc8jrbb8veunR/dGIfvNcNVwOrvoFrEZeEbxZ8Y7ONejoZ6WdmCQWO9eR0rBpCnkM1O67bavz+s1uMNxXSGCwbVNkA4pXNlv9J7df1qRQ7omON8enon9DntP/uW9S5tdcXGYPGvq2OLIelea/yGr+3u91mQ7qWIjx8Njdztq2t72la+v3RMbfcQ01JCPnPMjh16wH8q7CuOuOULnFkO8/nYu/5FVnY3uPqtT+2Mfk8euiiB4mRsJHWIvxLXVmiNRUe/MRqZh5JJ1eprnEDsUhlxCJvjyMb0vaO8rEOktJe3tiH6xvfdSFHTM1+JUHaW0jLySewexWmp9zSjb42+P859vsgKQYfhEMAtDGxnO0ZnpdtPWV1HSKl+UQ/Ws/NfI9I6VxsKiEnk3xv5phjII+TYdyQmkrJh+oXEdtvRbK66p6VjxZ7GvHzmh3eF2NcCLjMcq+pmwKRBINwsKLBKdviwRDojYPuUS0q0/NPI+npowHMNi92wG1+CwZce09ikOkmk8VGy7+E8jgRg5u5z5Lefsuqmax9XUPkdlruLnkbBc3sL9gWRX1IiGCM2O2y9Joii4cmepF2DVfaf7WbhNO6V7qiY65JNi7O54z9w/wBFu1xjjDQGjIAWAXJebcbm5WpLJwjr7NnQF8DbbMliVmFMlN3l2zIA2A6rLMRcUWvc03BWNS4dHH4jRflOZ7StFpGPDfQHeVJlGtJR4VvmDvcpN1pyjcXTXJ2LVhECK1bakOgnvo/w3d7VP3OsLnIDaTxKtdF8TZBM6SS9t7cAALkkltgOxMb0mlqDbxI+JgO3zj8I+pIywukk6E5FM2OPpXbpLjzqiTUjJ3sGzQPhHyiOO/F/+qd6DYJLSxysmABL2kEG4I1BfsOXUuOg+BRspYpHxtMjiXhxaC5odk2ziLjggHrUoSFTUAjgmDILyeka8zExjVfPs3Io7pro97aguweFjuWfOHwmddhbnHOtpXY1BD7rKxh5C7P0Rn6li02ldPJ4hkcOUQykdoYlomytIewHJZ0IlYRIwHLoUM0J0MdM32w974m5hhjNnOI2m5GTQcufPkW5qJammmEcrHTxO8WaOMlwHz2tFrjj7c9i6aXTh1JGyGemfZvBa8cAOaDZp1XN26tuNTJ+KRiD2wXeC1NfW+aRcZcvFblyWvJcn5h1LVNfV08uK3ynUNn/AKtUo1pTovvwM0I8IBwm+WB+LvTANIJauqn1iWsLbtaLcCxa1tiRtsc+U5rPj0bO/CSWeSVozEb9mtxE2yIHJYKLIHsde63ZdJRBuGQfNbV09BWuwOtxKmp9RkQe3IsDyCWDkDQ4G3Mdi0WKaY1ryWySujsbFjRvduUG1j2lWStJpFoyypbrNs2UDJ3EeZ3Nz8XqWoKqW2EuNl56I0/Cl7423O2354LX6F7klbicftgPZFCSQJJCXF5BIOq1tybEWubdamMPsaH/AA65o82AnvkChGgendTgtUWPa50LnDfoCdvFvkZ2B9uPY4ZHiItKb2R9DbgU9STyERtHaJD3KC3xa2SxKb2NcA90rJXebG1neXLHrfY0tJvDWuA4hJCHfzNeO5cx7JaO+dE+3Lvze7U+9ZkPskaT4dLUDoMbu9wQurXYX7GsB96qsLmeTFHquP03khvolTJm4dhIj1DTuJ+MMsmvfluHavVa3MtQz2RmHHbDVD/LjPdKtfpJ7Iin9rOFBHIZzk0ysa1rOV5s46xHE3t2WIhQPSCN2BYrJTxl0lOdRwa5wJLHC4OWx7TrC9s7c65Y7uni2rRtube6PGzzWcZ5z2FQGurpJpHSzPL5HklznG5JPGStvhOB5B8o5w3uJ/JMMq5YmYGnL81LJrKGkdIJ5W3Pn1jb+XXTFQzVLzLM48I3LnZk9A5PUt7S0jY26rBYd55Su5Ek5xcblJyzuky1DYAiIiil0RF0UtSH63zXuaeo5eqyF2xtdd6jukw8I3zfvKkSj+k44TOg96k3Wm6Lnh2rTBECK1by4qx9FdAYwxk1SNdzgHCM5NaDmNYfCNrZHLO1iq9hge7xGuNuQE25NimWF6cVkYtNCZhylpa70gLHrF+dKVTZXNtGetIVvCubhiIG/OxViWsLNAyGQ2DIZDIZDqVXY9S1U1VqVZ3tzriLbvZzya1w2X5cze1+bbaQ6fF1Pq07JYpHHhFwtqtGfBcDtOy+WV1HMNxOWolbDUSySRuJu0vda4aS07dtwEpSQPju9w9exIUcEkLXSuA29eW7Z6qT6L6KCEb5MAZTsG0MHcXc/YpItA+jl+BUyi3E7VeMuXIEjrWHiOlVRB7pAwjy2l2qfy6Cng8POSpxmpfk657vNSmSMOBa4Ag7QRcHpBUX0m0dk3rVpS7ULgXQAnVJzs5oJy25jZsPEsjBNMo5Q7fiyEgi13bQb8vJb1qQh1xcZgqWpSHCQOzHoq9/durpjG+I8N5sQw31TtAdfIiw27MlvcP0zaGvbVje5Y73AB4VuIDidzbOPoky0mkOjDKmzgdSQfCte45HDuK7e+tXcO2U2mHaNaw8B0zbK97Zi2PO7CTYavkkn4XHz3PIt3T4xDI/Ujka91r2bnly3GS1ejGi/tbWdJquecgRmA3bxjaT3Bb8NA2BcNtiqn4LEcGpR/TejY6lMhaC5hbY8YBcARfkzXVgOO4Y9gZJTNjeMrGPftbocGlxPSFIaukbKwxyDWa4WI9Y672VVVVoKl28OPg5OA47btdkcucJqmnMRyAPWLqcUDKqPg3FwIzFjb28OpWPJUYb8kJ6KVw72hYzqzDvkMv/AKf/ALlMqCqMkTJCC0vY1xaeLWANvWu+69LwBcLi38UoKNjcsT/5eygntrDvkE31B/UtDjlDSPBdTwVcTs8t6uwnoLrt6uxWzdLqD6PGLEjuTEMYidia53a4kdyoTDWs3wb4QGjM35tg7VJTi8Plj1/kvu6DovvEm/xC0UhzA+A85keacyOsci0+F1MBAbIxoPlHMHpJ2dy83PCYnlrti0KhjZWiTM9Vll1GkjB4jS7nOQ/NduG4zvrtXV1cib3v93OstlBGNjG+iFzZTMBu1rQeUADuVGSQc+HDYNN9912rqqKlrG6zzYf75F2rQ45KZXtij4Vszbl2Z9A71wC6rgj4R9jq2rN/b8PKfRKxNH5S6SU/BJv1km3quu6mwBgjIfm4jxvJ83/ea78HoTEwh20uPYMh95613K2SZcYWxuDNeWtZ60Ok4zj+l+Fb5aLScZR9LvwobrVdHzze3yWjCIEVq31utGNsnQ371v1H9GDwn9De8qQKp2tYFZzx7PJFqH04ZXQuHw3t7b2K261dcf61Tee37QUdhUICbkbwfJS5fHsBBBAIO0HMHpC+r6kFiqK4xohtfT9cZP2Se4rjhNRX04DRG57B8B2YHQb3H+8lLF8VwncBY5rRbpGQMwPAd1qOwafyF2rvAceRpdfssVvYdJWlhdJDNGALm7LgDjN7/ctFi2HiGoZVDJmt4QAbCctYDnvnz9KwcV0v12uZEywcCC522xFjYDIdpV+IuthCdwifCYWZHWb6t4U5w7E452a8Ru25GwjMWOw9IWUoHotoVilSP6pHMyMm++FxhZyX1iRrfRuVM59AYqFofjOKvaSPcIHuc93QXcIjivqAc4XHSMabXz3DMpk6ON8jksHG9JIoGuGsDJY6rBmQ62Wt5OdtqiWg+j/tqpBeLxx2c+/Gb8FvWR2ArZVukEcrxSYNSina/gmV3DnkBHC1pXXMTLXuGHZe5tkp5o9gTKSARMzO17vKdxno4gOQLW0dTGZ2JwyH5ZWFjaZha05lbNERepSSIiIQsTFcNbUQvhfse21+Q7WuHODY9Spuj0alkrPaYLWzFzmNDzqhzwCWtDrbXkANJyu4ZjarvUQ020WdKRVU1xPHY2btcG5tLfnt4uW1uILM0jTGVuNuseSappcBwnUVX7paijldDMxzXMNnRPBBHRydIyPOpHG4kAkWJGzbbmurd0dxvC8fhYyriifVNjAfG8arwQOGYnghxZe54JyvmAtZjfse6d13UVRLTu4mv8IzoBFnDpJcvKGQXs7IpiooxLm3IqpsSr2NcI3EgO8YtNrDivzFZVLSMYPBgC/GM79fGuWku5HidKS58Jnb8ZCTL1lttcC3GW2XCjIDGs1mktABsRtGSnlbIpGpg4FgAPWshERcWei0uk44LOl3cFulp9Jh4NvnfcV1utM0vPNUeCIEVy9CtxoyeG/zR3qQqOaMnwjvM/EFI1U7WsGt549iLVY5h75NVzMy2+XHy5LaouA2S8chjcHBY2jmkLnuEM19fOzuWwuQ7nsNvH3yRRSsIZUQPAzMlieUGw+8qVpWZoBuEtWNbiD2CwcPG6+LT4fhNTXVc0bKhtPBDqmWZ7gxkbSQ0XOV3E3sCRflC3CjeH0s9ZLNSx2ZAajfJngbdW7IwT8KwLy1vK8k7MpU8bpHYWa0xotrDI5zxkArWw3CtHqSICSWmq5PhPe5tVI880bNaw5gOm+1dc+lUbT/AMMwiNpGyaeOOnA5xG0b4R6Kx8NwyOnjEcLQ1oHWedx4yspb8OgGa5nl3gFsOrTqYLLXVlXi1T7vXCBp/u6Rmp2Su4frK10GgdKHF8ofO8m5fM8uJPKbWB67qRItaHR9NDyGBLOqJHayuiloY4haJjGDka0N7gu9ETwAGQVOtEREIRERCEREQhQfS7Qp7pRVUN2y6wLmtdqHW2iRhuLOvtz5xxqS6I7slTTWhxqGXVGQqQw6w88AWePnNz5nbVs0WVU6LinJOpNx1TmCxzU2wndDw6ptvNXCSdjXO3tx6GSarj2LKxfRCiq86mmhlJHjlg1rc0gs71qrK3Rqlm90gjJPGG6p9JtitWNEpoM8OrJ6b5mu4sPNkRl0hyyJNCyszjN002sYdeSmuKbgtBJcwPnpjxBkmu0fRku7+YKAaTbj2IUJ36mca2IA3DQ4PHTFrHWHO0k8wWeN0LHqP3ZsdUwfC3sOy6YtVw6XBbXCvZHxHKrpHs5XRPD/AOV4bbtKz3RTxGzgr7RyDequo8da64l4Dh05/ffmWBjWKskaGsvk69zlxEdPGvQmK6H4Vj0PtiBzd8P9/DZrw7klYdp2ZOF7bCF580u0Wlw+rfTT7W5teBYSMPivbzGx6CCOJdY5rj0pdtHGx+MLUBECK5NLa6NHwrvMP2mqSKNaN+6nzD3tUlVTtawq7nexERFFJLAxJl5IP4zB2kfkpUo1iNKXs4J1XNIc07OENmfEsai0rkjOpUsJ+dazuzY71KuRhcMlOSB88YwZlt8tqmtNgdVUhzaKPXfkNYkNazWvZznOPMchcm2xdO5wC2CeJxBdHUPBIzubNBN+PNpVs7loBwuGXV1TLrvPODI4MJ+g1ipjczq9aSrHlPY8dZkv3haGhzhnstGOk4Cnz5RsT6KeIiL2CXRERCEREQhEREIRERCEREQhEREIRERCEWtxTR2nqAd+iaSfhgarvSGfbdbJFFzWuFnC66CRmFVtXh9bg8/tiklcGXykbst5ErNh6xY9OzYaU7pMOK0gZXQb1VRXMU8ObXH4Ub2ON2tdYZgusbGwF7z+SIOaWuAcCLEEXBB2gg7Qqw050LbTDf4DaMuALDtaTcjVPG3I7cxz8Xn63RwZ+ozV5ey0YKnF8rtahwRAizE4tlo4fDfRP3KTqL6PHw30XdylCqdrWHX872IiIopFF1zRNcLPAI512LFpyamrhoorkyysY8jOzXOAf2NuSeIAoV0MbpHgNXoPDz7UwJpA1d6oNax4iIC+3aqC3KifbMuXB3nM8h122/F2K+N1fEGwYNVEkN1497aNlzIQzVA4+CXG3ICqo3NcK3ukMpHCmdf6Dbtb69Y9YTmiGF81+1btSQ2OylqIi9gshEREIRERCEREQhEREIRERCEREQhEREIRERCEUU3S/eH+bH+JStRXdK94H+LH+JLVfMu6lbDywqmCIEXk1srPwA+HHQ7uKlSimBHw7eh32SpWqn61iV/Ojq9UQlY1ViEcY4ThfkGZ7FHcRxh8uQ4LfJHH0njXA26qhpnyncFsMUx0WLIjc8buTo5Tzq3dwXQPeojiM7fCSgiEEeLGfGf0v2D5o5HKEblu5PJiDhUVILKRp27DMQc2s5G8Rf1DO5bam6vuhMwylFPTWFRIy0bW5bzH4u+WGy1rNHKL7G2MJDf5GrchhbE2zVXO7DpU7EcRZQU7rxQyamWx0xOq93OG+KOh541LKanbGxrGZNY0NHQ0WHqChe57onqAVc44bh4Np+C0jxzzkHLmPPlOV6nRlNwMdzt8khVSY3WGxERFqpREREIRERCEREQhEREIRERCEREQhEREIRERCEUW3SfeB/iR/epSovuke8HfxI+8peq5l3UVZDyx1qpAiBF5JbS7KWpMbw9tri+3nBH3rtqMVlftcbcgyHq2rd7n+hhxOr9rCURARueXauvk0tFg24z4Q41fOj+4jhtNZz4zUvHwpzrD6sWZbpBVT5GtOajwbXHERmvNmG4RPUO1KeKSZ3JGxzz16oNldG55uEBurUYqA45FtMDkOTfXDxj8wZcpOYVyU1KyNoZGxrGjY1rQ0DoAyCgG6NuwwYfrQU+rPVbNXayI/wCIRtd8wZ8pGV6DK5+TQrLWW/010ygwqkMjtXW1dWGAWbruAsAAPFYMrnYBzkA0Lo5hUuJVT6+uJeC++eyRw2NA4o2gAW2ZAcqxqTAq3FKj21WvdquIvI/Ilu3ViZxN5Mg0X41ZdNTNjY1kYDWtAAA4gFuaN0dnwkgy8/ZJVNRYYW612oiL0qzEREQhEREIRERCEREQhEREIRERCEREQhEREIRERCEUX3R/eDvPj71KFGN0b+z3+fH9pL1XMv6irIuWOtVGEQIvJLaVmex8/tZ3/hZftxK+dINLKShZrVc7Issmk3c7zWC7ndQXlbQquqI6traWYwPlBjMgAJDXWLrX2HgjMWPOrMw/RGCN++ya08xNzLMd8cTy55A8+3nVkWjn1TsQNgqpJ2xZHWs/SPdHrcRaYsLifTQuuHVUvAc4f4YFy0fOFz5q0eA6AwQHXl8PJt1nDgg8zM7nnN+pShF6Cm0dDBsuelZ0lS9/QiIi0UuiIiEIiIhCIiIQiIiEIiIhCIiIQiIiEIiIhCIiIQiIiEIozujf2e/z4/tKTKM7ov8AZ8nnR/bCXquZf1FWRcsdaqIIgReSW0trolUNZWwve4NaH5uJsBkdpKtv956T5TD9Y381R1ksnaasdA0tAul5YBIbkq8f3lpPlMP1jfzX395KX5TD9az81RtksmuNX/SFV8G3erzGkVL8oh+tZ+a+/vBTfKIfrWfqVF2SyONX/SEfBt3q9f29TfKIfrWfqX0Y5T/Hw/Ws/UqJslkcav8ApCPgxvV7/tqn+Pi+tZ+a5DF4PjovrGfmqGsll3jV30rnwY3q+v2rD8dF9Y3819/acPxsf1jfzVCWSyONXfSj4Mb1fgxGL42P02/mvvt6P4xnpt/NUFZLLvGrvp8UfBjer+FZH5bPSH5r77aZ5bfSH5qgLJZHGp+jx9kfBjevQHthnlN9IL7v7fKb2hefrJZd41P0ePsufB/cvQO+jlHavuuOULz7ZLI42+zx9kfB/cvQd0XnyyLvG32ePsj4P7l6ESy8+XPKvuueU9qONvs8fZHwf3L0FZLLz9vrvKPaV9393lHtKONfs8fZHwf3L0BqnkUb3RB/w+Tzo/thVH7Yf5Tu0o+dxFi4kchJKrl0ljYW4dY3+ykylwuBuuARAEWQnV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10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6" name="AutoShape 6" descr="data:image/jpeg;base64,/9j/4AAQSkZJRgABAQAAAQABAAD/2wCEAAkGBhMSEBUSEBQWFBUWFBQaGBUWFhsWHRcXFxYXFBUYGBYXGyYeFxkkGRUUHy8gJScpLCwsFR4xNTAqNSYrLSkBCQoKDgwOGg8PGi4kHyQsKiwqNCw0LC4sLCwsLywsLCkqLCwsLyotLC8sLCkpLSwsLCwsLywpLCwqLC8sLCwsLP/AABEIAN4A4wMBIgACEQEDEQH/xAAcAAEAAgIDAQAAAAAAAAAAAAAABgcEBQIDCAH/xABUEAABAwICAwoGDwQIBAcAAAABAAIDBBEFIQYSMQcTIkFRYXGBkbEjMlJykqEIFDM0QlNUYoKTssHC0dIVFnOiFyQ1Q2OD4fAlRKPidISUs8PT8f/EABoBAAIDAQEAAAAAAAAAAAAAAAAEAgMFAQb/xAA5EQABAwICBAwFBAIDAAAAAAABAAIDBBESIQUxQVETFTIzYXGBkaGx0eEUIlJi8CNCksEW8kOC8f/aAAwDAQACEQMRAD8Ap7R/CDVVDIA7U1tbhW1rarS7ZcX2W28amB3Jz8pH1X/etNubx3r2HkZIf5SPvVo4hi8MABmkbHfZrHb0DaVsUVNC+IvkG3evKaX0hVQ1IigOwZWBzueglQb+id3ygfVn9a4ncnf8ob6B/UpU/TeiH/MN6mvPc1bGgxeGcXhlY/macx0t2jrCbFJSONm27/dZj9J6TjGJ9wOloH9KBHcok+PZ6Ll8O5TL8fH6LlZRy2rDnxmBnjzRN6ZGj1XUjQU41jxVbdNV7smuv2D0Vfncqn+Oi7HfkuB3Kqj42L+f9Kmk2mlE3bUM+iHO+yCug7oFD8d/05P0qk01GP3DvTTdI6VOph/j7KIncrqfjYe1/wChcTuWVXxkPpP/AEKVy7otEBcPe7mbG78VgtZU7qsQ9zge7znBndrKt0NE3W7xumI6rTD9TO8Aedlpf6Lqry4fSf8AoXz+i+r8qH03foWypt1fheFg4PzH5jqcLH1KQUe6BRSWvIYzyPaR6xcetcZDRP1O78vNSlqtLxcpncL+RUMO5jV8sXpn9K4nczrP8P0/9FaNLWxyjWie145WODu7Yu9M8XQHMX71nnT9Y02Nu73VSnc0rOSP6wfkuJ3N63yWfWNVnVeN08Xus0bDyF4v6N7rT1O6LRM2Pc/zGHvdYKl9HSs5TrdoTMWltJS8iO//AFPqoOdzmt8hv1jPzXE7ndd8W36xn6lJ5d1FpOrBTyPJ2AuAJ6mhxK2dFUY1Ue98NLQdhlDmDtkcwFLOjoh+4/nYtFk+l3f8bR1/7KBnc+rvih9ZH+pfP3Arvif+pH+tWFJgOkl/ekfU+E98y6zhOkY20bT9Ue6VVWo97vBMY9K/TH4+qr86BV3xB9OP9a+HQWu+IPpM/UppU1GPR+Nh7z5sD3/YcVrZdOq+BwNVS6reMOjkiPU5xIHYu4aP6neHouGTSo/Yzx9VHP3HrviHdrf1LidCq35O/wBX5qxsI08pZ7Av3p/kyWA6n+KfUeZbtlfEdkjD0PafvTjKCneLtf5LKl03XQuwyRAHqPqqcOhtb8nk7P8AVcTohWfJ5fRVvVmOU8QvLNG3mLgT1NGZ7FGcT3UIGZQMdKfKdwG+vhHsCrko6ePlP8ldBpavn5uEHvA7ybKCnRSs+Ty+gVhVuHSwkCaN8ZIuA5pbcbLi6n1HurM/voCOdjg7+VwHeo/p1j8VXJE+HWs2MghwsQdYnl5EpLFAGYo33O5adNU1rpgyeIAZ5jP+yo0EQIklsrPwLFpaeUvgAMjmlgy1ra1swOM5c6ktLog+a8tbI8vdxAgkec4g9g2LWaCD+tH+G/varASdTUvb+mDkmKeliLjKRmclHm6C03LIfpD7mrrqdB4tU7y57JBm0l1xccthcdKkqJITyA3unjCwi1lBtE8Xjoq8ftKnbUR+LIyVu+FoNvCMDsiRt5CCRxgj07QaP4fLEySGmpXRvaHMc2GOxaRcEcHYvP8ApVgPtiPWYPCsHB+cNpb945+lZe43uoGhkFHVu/qz3cFzv7h5OZ5oydvIeF5V9OKXhBfas6SLgzbYr9/dWj+S0/1Mf6VxfolREWNJTHpgjP4VtWm+YX1XKpR6bc8wx22hpuqFjfsgLhDub4Y3ZQ03XE132gVJEQhaaPQygb4tHSjop4x+Fdc2gmHPBDqGlN/8CMHtDbhb1EIVc1m4Nhrn68O/05/wZth5t8a4jtXGLcPpi+9RVVlQwWtG+aw6y0AnqsrIuvl10OIFgVAsaTcjNaLDdA8Pgbqw0kDRymNryel7wXHrK2DcCphsghHREwfcumv0po4Pd6qCM8j5WNPYTdQ7H93bDae4ie+pfyRN4N+eR9hbnbrLimrAhpGM8RjW+a0DuXavPeL+yPqn3FLTxQjleXSu6RbVaD0gqGYjun4rUOGtWTDPJsJ3noFotW/XdCF63ReXMLw/GZxrSVdTE3llqJbn6Adftss12iGInbiD/rJvzTLaSZwuGlZ0mlKSN2F0gv3+S9Ko5oIsdnOvMc2iOJjxK1zv8+ZqwK+XGaRhe6rnawcYq3W6A0vuTzALj6aVgu5pU4tI0spAZILn82r0Vim57h1RffqOAk7XNYGOP047O9agWkHsc6Z93UU74D5Eg31nQDk5vSS5V/oxu5YjSm0zxVx3zbN43PqyjhDr1hzK6dCt1uixFzYmF0U5B8DINthc6jxwXCwPIctiXTy0Gj3seqGIA1b5Kl/GLmJnU1h1u13UFOsK0Joaa3telhYR8IRgu63uu49q3aIQsJ+CU7vGgiPTG0/cvPfsg8MjhxCHeY2RtdStuGNDASJZbkhoGdiM+YL0iqC9kpDaopH8sUo9F7T+JCFTYRAiEKQ6Ce+j/Dd3tVgKv9BPfR/hu72qwFl1XOLSpuQiIiVTKKF6ZaO2JqIhkfdGjiPljmPH29E0XxzbixzB4lZHIY3XCrkYHixXfuMbrO96mH1z+Bk2CZx8TiETyfgeSeLZstq30vHmlGjZgdvkYvE4+gT8E83Ierptvca3W2vYKHEJA17B4GZ7rB7R/dvcfhgbCdoy2jhbDHh4uFlOaWmxV0Ko92DE8Yhq4v2Z7ZMRgGsIYTIBIJH3uQx1jqlmXMrUgr4n+5yMf5rg7uK71JRXmZ2leko2+3R/5U//AFLpk0x0i43Vg/yCO6NeoEQheVZNJ8fO2Wv6myDuatPiEWJzZ1ArZeXfBM/7V17CRCF4ec0g2OR5FkUToRczCR3I1ha2/S5wNuxeyMT0epqkWqaeKb+JG156iRcKJ1m4jhD3a+8FnGQyV7WnpBcbdVl0Gyi5uIWVAUGlcEJvFQxdL3mR3pOFh1ALcw7qTW/8qB5sgH/xqxcTj0Ww+4dHDK8fAaX1LrjiN3Oa09JCiNfusUAdq0GDUvzXSxRlx+hGz8RTLKuVmTT4D0WfLoullzkaT1ud6rnhu6PTSkNLZGOPFqa/ZqXJ7FlYpi1c4WocPqpL/wB66nkDelrdUF3XboWsO7DisPudLBTt8llK5g9ZWbgHshqtkw9vRskiOThG3Ue3nbc2d5ptflCvdXz4cJy80nFoOix4xcjde49fFa+Cl0iebCmlHnQMb63AALvduNY1Wv16sxxni3yUHVHI1sIcB0ZKya3d5wmNoLJJJTYcFkLgRzXk1RfrUNxjd7rKkmPC6Qt4t8cDM/mIY0ajD06wShlkk+UklajKangONrGt6bAeKzMH9jawEGrq3PHGyJmr1b44n7IVh0lPheDx6rTT0otmXPAe/pLjrv6M15v0k0ixUG1ZVz3fc73v5FhymON2q0HiFhsUcdTSEa5a4jyrHtv96qcC02KvbIxzQ4EWK9PO3ccIEmp7YdbyxDIW/Zv6rLf4Jp1QVbgymqopHm9ma2q82FzZjrONhns4l5GgwmV7Q5rbg7DcdHGV2NhnpnMmaTG5rgWOa4XDhmCLG9wo3C5wrL4bi69pqjPZMNF6E8dqkW5vA2+9ch7Iq2HttFrV2bTcWjFgLS5G5vfxBxg5gWvTuO4tUVM7pqt7nyuzJfllxADY1vIBYLqsusEIgRCFIdBPfR/hu72qwFX+gnvo/wAN3e1WAsuq5xaVNyERcZJA0FziAALkk2AHOVFq7E56wmGhY4s2Pl8W/NrHxW+sqhjC7q3qc0zIW4nlSuyLT4RucsbZ1U8yO8hpIb1nxnepR7FJ5sOqjG1znRX1mMcSQWHiz2EZi44wpMYyRxax1ys6HS0M0mBqm00LXtLXAFpFiDxhQHHND5IiXxAyR7cs3NHOOPpHqU3w3Eo52B8ZuOMcbTyOHEspdjkdEVovjbIFAdBtHWVcsjZb6jY78E2OsXAN4uTWUjm0Cq4XB1FVubbZd743Docy4PqXbiWAted9hJinGbXsOrc8jrbb8veunR/dGIfvNcNVwOrvoFrEZeEbxZ8Y7ONejoZ6WdmCQWO9eR0rBpCnkM1O67bavz+s1uMNxXSGCwbVNkA4pXNlv9J7df1qRQ7omON8enon9DntP/uW9S5tdcXGYPGvq2OLIelea/yGr+3u91mQ7qWIjx8Njdztq2t72la+v3RMbfcQ01JCPnPMjh16wH8q7CuOuOULnFkO8/nYu/5FVnY3uPqtT+2Mfk8euiiB4mRsJHWIvxLXVmiNRUe/MRqZh5JJ1eprnEDsUhlxCJvjyMb0vaO8rEOktJe3tiH6xvfdSFHTM1+JUHaW0jLySewexWmp9zSjb42+P859vsgKQYfhEMAtDGxnO0ZnpdtPWV1HSKl+UQ/Ws/NfI9I6VxsKiEnk3xv5phjII+TYdyQmkrJh+oXEdtvRbK66p6VjxZ7GvHzmh3eF2NcCLjMcq+pmwKRBINwsKLBKdviwRDojYPuUS0q0/NPI+npowHMNi92wG1+CwZce09ikOkmk8VGy7+E8jgRg5u5z5Lefsuqmax9XUPkdlruLnkbBc3sL9gWRX1IiGCM2O2y9Joii4cmepF2DVfaf7WbhNO6V7qiY65JNi7O54z9w/wBFu1xjjDQGjIAWAXJebcbm5WpLJwjr7NnQF8DbbMliVmFMlN3l2zIA2A6rLMRcUWvc03BWNS4dHH4jRflOZ7StFpGPDfQHeVJlGtJR4VvmDvcpN1pyjcXTXJ2LVhECK1bakOgnvo/w3d7VP3OsLnIDaTxKtdF8TZBM6SS9t7cAALkkltgOxMb0mlqDbxI+JgO3zj8I+pIywukk6E5FM2OPpXbpLjzqiTUjJ3sGzQPhHyiOO/F/+qd6DYJLSxysmABL2kEG4I1BfsOXUuOg+BRspYpHxtMjiXhxaC5odk2ziLjggHrUoSFTUAjgmDILyeka8zExjVfPs3Io7pro97aguweFjuWfOHwmddhbnHOtpXY1BD7rKxh5C7P0Rn6li02ldPJ4hkcOUQykdoYlomytIewHJZ0IlYRIwHLoUM0J0MdM32w974m5hhjNnOI2m5GTQcufPkW5qJammmEcrHTxO8WaOMlwHz2tFrjj7c9i6aXTh1JGyGemfZvBa8cAOaDZp1XN26tuNTJ+KRiD2wXeC1NfW+aRcZcvFblyWvJcn5h1LVNfV08uK3ynUNn/AKtUo1pTovvwM0I8IBwm+WB+LvTANIJauqn1iWsLbtaLcCxa1tiRtsc+U5rPj0bO/CSWeSVozEb9mtxE2yIHJYKLIHsde63ZdJRBuGQfNbV09BWuwOtxKmp9RkQe3IsDyCWDkDQ4G3Mdi0WKaY1ryWySujsbFjRvduUG1j2lWStJpFoyypbrNs2UDJ3EeZ3Nz8XqWoKqW2EuNl56I0/Cl7423O2354LX6F7klbicftgPZFCSQJJCXF5BIOq1tybEWubdamMPsaH/AA65o82AnvkChGgendTgtUWPa50LnDfoCdvFvkZ2B9uPY4ZHiItKb2R9DbgU9STyERtHaJD3KC3xa2SxKb2NcA90rJXebG1neXLHrfY0tJvDWuA4hJCHfzNeO5cx7JaO+dE+3Lvze7U+9ZkPskaT4dLUDoMbu9wQurXYX7GsB96qsLmeTFHquP03khvolTJm4dhIj1DTuJ+MMsmvfluHavVa3MtQz2RmHHbDVD/LjPdKtfpJ7Iin9rOFBHIZzk0ysa1rOV5s46xHE3t2WIhQPSCN2BYrJTxl0lOdRwa5wJLHC4OWx7TrC9s7c65Y7uni2rRtube6PGzzWcZ5z2FQGurpJpHSzPL5HklznG5JPGStvhOB5B8o5w3uJ/JMMq5YmYGnL81LJrKGkdIJ5W3Pn1jb+XXTFQzVLzLM48I3LnZk9A5PUt7S0jY26rBYd55Su5Ek5xcblJyzuky1DYAiIiil0RF0UtSH63zXuaeo5eqyF2xtdd6jukw8I3zfvKkSj+k44TOg96k3Wm6Lnh2rTBECK1by4qx9FdAYwxk1SNdzgHCM5NaDmNYfCNrZHLO1iq9hge7xGuNuQE25NimWF6cVkYtNCZhylpa70gLHrF+dKVTZXNtGetIVvCubhiIG/OxViWsLNAyGQ2DIZDIZDqVXY9S1U1VqVZ3tzriLbvZzya1w2X5cze1+bbaQ6fF1Pq07JYpHHhFwtqtGfBcDtOy+WV1HMNxOWolbDUSySRuJu0vda4aS07dtwEpSQPju9w9exIUcEkLXSuA29eW7Z6qT6L6KCEb5MAZTsG0MHcXc/YpItA+jl+BUyi3E7VeMuXIEjrWHiOlVRB7pAwjy2l2qfy6Cng8POSpxmpfk657vNSmSMOBa4Ag7QRcHpBUX0m0dk3rVpS7ULgXQAnVJzs5oJy25jZsPEsjBNMo5Q7fiyEgi13bQb8vJb1qQh1xcZgqWpSHCQOzHoq9/durpjG+I8N5sQw31TtAdfIiw27MlvcP0zaGvbVje5Y73AB4VuIDidzbOPoky0mkOjDKmzgdSQfCte45HDuK7e+tXcO2U2mHaNaw8B0zbK97Zi2PO7CTYavkkn4XHz3PIt3T4xDI/Ujka91r2bnly3GS1ejGi/tbWdJquecgRmA3bxjaT3Bb8NA2BcNtiqn4LEcGpR/TejY6lMhaC5hbY8YBcARfkzXVgOO4Y9gZJTNjeMrGPftbocGlxPSFIaukbKwxyDWa4WI9Y672VVVVoKl28OPg5OA47btdkcucJqmnMRyAPWLqcUDKqPg3FwIzFjb28OpWPJUYb8kJ6KVw72hYzqzDvkMv/AKf/ALlMqCqMkTJCC0vY1xaeLWANvWu+69LwBcLi38UoKNjcsT/5eygntrDvkE31B/UtDjlDSPBdTwVcTs8t6uwnoLrt6uxWzdLqD6PGLEjuTEMYidia53a4kdyoTDWs3wb4QGjM35tg7VJTi8Plj1/kvu6DovvEm/xC0UhzA+A85keacyOsci0+F1MBAbIxoPlHMHpJ2dy83PCYnlrti0KhjZWiTM9Vll1GkjB4jS7nOQ/NduG4zvrtXV1cib3v93OstlBGNjG+iFzZTMBu1rQeUADuVGSQc+HDYNN9912rqqKlrG6zzYf75F2rQ45KZXtij4Vszbl2Z9A71wC6rgj4R9jq2rN/b8PKfRKxNH5S6SU/BJv1km3quu6mwBgjIfm4jxvJ83/ea78HoTEwh20uPYMh95613K2SZcYWxuDNeWtZ60Ok4zj+l+Fb5aLScZR9LvwobrVdHzze3yWjCIEVq31utGNsnQ371v1H9GDwn9De8qQKp2tYFZzx7PJFqH04ZXQuHw3t7b2K261dcf61Tee37QUdhUICbkbwfJS5fHsBBBAIO0HMHpC+r6kFiqK4xohtfT9cZP2Se4rjhNRX04DRG57B8B2YHQb3H+8lLF8VwncBY5rRbpGQMwPAd1qOwafyF2rvAceRpdfssVvYdJWlhdJDNGALm7LgDjN7/ctFi2HiGoZVDJmt4QAbCctYDnvnz9KwcV0v12uZEywcCC522xFjYDIdpV+IuthCdwifCYWZHWb6t4U5w7E452a8Ru25GwjMWOw9IWUoHotoVilSP6pHMyMm++FxhZyX1iRrfRuVM59AYqFofjOKvaSPcIHuc93QXcIjivqAc4XHSMabXz3DMpk6ON8jksHG9JIoGuGsDJY6rBmQ62Wt5OdtqiWg+j/tqpBeLxx2c+/Gb8FvWR2ArZVukEcrxSYNSina/gmV3DnkBHC1pXXMTLXuGHZe5tkp5o9gTKSARMzO17vKdxno4gOQLW0dTGZ2JwyH5ZWFjaZha05lbNERepSSIiIQsTFcNbUQvhfse21+Q7WuHODY9Spuj0alkrPaYLWzFzmNDzqhzwCWtDrbXkANJyu4ZjarvUQ020WdKRVU1xPHY2btcG5tLfnt4uW1uILM0jTGVuNuseSappcBwnUVX7paijldDMxzXMNnRPBBHRydIyPOpHG4kAkWJGzbbmurd0dxvC8fhYyriifVNjAfG8arwQOGYnghxZe54JyvmAtZjfse6d13UVRLTu4mv8IzoBFnDpJcvKGQXs7IpiooxLm3IqpsSr2NcI3EgO8YtNrDivzFZVLSMYPBgC/GM79fGuWku5HidKS58Jnb8ZCTL1lttcC3GW2XCjIDGs1mktABsRtGSnlbIpGpg4FgAPWshERcWei0uk44LOl3cFulp9Jh4NvnfcV1utM0vPNUeCIEVy9CtxoyeG/zR3qQqOaMnwjvM/EFI1U7WsGt549iLVY5h75NVzMy2+XHy5LaouA2S8chjcHBY2jmkLnuEM19fOzuWwuQ7nsNvH3yRRSsIZUQPAzMlieUGw+8qVpWZoBuEtWNbiD2CwcPG6+LT4fhNTXVc0bKhtPBDqmWZ7gxkbSQ0XOV3E3sCRflC3CjeH0s9ZLNSx2ZAajfJngbdW7IwT8KwLy1vK8k7MpU8bpHYWa0xotrDI5zxkArWw3CtHqSICSWmq5PhPe5tVI880bNaw5gOm+1dc+lUbT/AMMwiNpGyaeOOnA5xG0b4R6Kx8NwyOnjEcLQ1oHWedx4yspb8OgGa5nl3gFsOrTqYLLXVlXi1T7vXCBp/u6Rmp2Su4frK10GgdKHF8ofO8m5fM8uJPKbWB67qRItaHR9NDyGBLOqJHayuiloY4haJjGDka0N7gu9ETwAGQVOtEREIRERCEREQhQfS7Qp7pRVUN2y6wLmtdqHW2iRhuLOvtz5xxqS6I7slTTWhxqGXVGQqQw6w88AWePnNz5nbVs0WVU6LinJOpNx1TmCxzU2wndDw6ptvNXCSdjXO3tx6GSarj2LKxfRCiq86mmhlJHjlg1rc0gs71qrK3Rqlm90gjJPGG6p9JtitWNEpoM8OrJ6b5mu4sPNkRl0hyyJNCyszjN002sYdeSmuKbgtBJcwPnpjxBkmu0fRku7+YKAaTbj2IUJ36mca2IA3DQ4PHTFrHWHO0k8wWeN0LHqP3ZsdUwfC3sOy6YtVw6XBbXCvZHxHKrpHs5XRPD/AOV4bbtKz3RTxGzgr7RyDequo8da64l4Dh05/ffmWBjWKskaGsvk69zlxEdPGvQmK6H4Vj0PtiBzd8P9/DZrw7klYdp2ZOF7bCF580u0Wlw+rfTT7W5teBYSMPivbzGx6CCOJdY5rj0pdtHGx+MLUBECK5NLa6NHwrvMP2mqSKNaN+6nzD3tUlVTtawq7nexERFFJLAxJl5IP4zB2kfkpUo1iNKXs4J1XNIc07OENmfEsai0rkjOpUsJ+dazuzY71KuRhcMlOSB88YwZlt8tqmtNgdVUhzaKPXfkNYkNazWvZznOPMchcm2xdO5wC2CeJxBdHUPBIzubNBN+PNpVs7loBwuGXV1TLrvPODI4MJ+g1ipjczq9aSrHlPY8dZkv3haGhzhnstGOk4Cnz5RsT6KeIiL2CXRERCEREQhEREIRERCEREQhEREIRERCEWtxTR2nqAd+iaSfhgarvSGfbdbJFFzWuFnC66CRmFVtXh9bg8/tiklcGXykbst5ErNh6xY9OzYaU7pMOK0gZXQb1VRXMU8ObXH4Ub2ON2tdYZgusbGwF7z+SIOaWuAcCLEEXBB2gg7Qqw050LbTDf4DaMuALDtaTcjVPG3I7cxz8Xn63RwZ+ozV5ey0YKnF8rtahwRAizE4tlo4fDfRP3KTqL6PHw30XdylCqdrWHX872IiIopFF1zRNcLPAI512LFpyamrhoorkyysY8jOzXOAf2NuSeIAoV0MbpHgNXoPDz7UwJpA1d6oNax4iIC+3aqC3KifbMuXB3nM8h122/F2K+N1fEGwYNVEkN1497aNlzIQzVA4+CXG3ICqo3NcK3ukMpHCmdf6Dbtb69Y9YTmiGF81+1btSQ2OylqIi9gshEREIRERCEREQhEREIRERCEREQhEREIRERCEUU3S/eH+bH+JStRXdK94H+LH+JLVfMu6lbDywqmCIEXk1srPwA+HHQ7uKlSimBHw7eh32SpWqn61iV/Ojq9UQlY1ViEcY4ThfkGZ7FHcRxh8uQ4LfJHH0njXA26qhpnyncFsMUx0WLIjc8buTo5Tzq3dwXQPeojiM7fCSgiEEeLGfGf0v2D5o5HKEblu5PJiDhUVILKRp27DMQc2s5G8Rf1DO5bam6vuhMwylFPTWFRIy0bW5bzH4u+WGy1rNHKL7G2MJDf5GrchhbE2zVXO7DpU7EcRZQU7rxQyamWx0xOq93OG+KOh541LKanbGxrGZNY0NHQ0WHqChe57onqAVc44bh4Np+C0jxzzkHLmPPlOV6nRlNwMdzt8khVSY3WGxERFqpREREIRERCEREQhEREIRERCEREQhEREIRERCEUW3SfeB/iR/epSovuke8HfxI+8peq5l3UVZDyx1qpAiBF5JbS7KWpMbw9tri+3nBH3rtqMVlftcbcgyHq2rd7n+hhxOr9rCURARueXauvk0tFg24z4Q41fOj+4jhtNZz4zUvHwpzrD6sWZbpBVT5GtOajwbXHERmvNmG4RPUO1KeKSZ3JGxzz16oNldG55uEBurUYqA45FtMDkOTfXDxj8wZcpOYVyU1KyNoZGxrGjY1rQ0DoAyCgG6NuwwYfrQU+rPVbNXayI/wCIRtd8wZ8pGV6DK5+TQrLWW/010ygwqkMjtXW1dWGAWbruAsAAPFYMrnYBzkA0Lo5hUuJVT6+uJeC++eyRw2NA4o2gAW2ZAcqxqTAq3FKj21WvdquIvI/Ilu3ViZxN5Mg0X41ZdNTNjY1kYDWtAAA4gFuaN0dnwkgy8/ZJVNRYYW612oiL0qzEREQhEREIRERCEREQhEREIRERCEREQhEREIRERCEUX3R/eDvPj71KFGN0b+z3+fH9pL1XMv6irIuWOtVGEQIvJLaVmex8/tZ3/hZftxK+dINLKShZrVc7Issmk3c7zWC7ndQXlbQquqI6traWYwPlBjMgAJDXWLrX2HgjMWPOrMw/RGCN++ya08xNzLMd8cTy55A8+3nVkWjn1TsQNgqpJ2xZHWs/SPdHrcRaYsLifTQuuHVUvAc4f4YFy0fOFz5q0eA6AwQHXl8PJt1nDgg8zM7nnN+pShF6Cm0dDBsuelZ0lS9/QiIi0UuiIiEIiIhCIiIQiIiEIiIhCIiIQiIiEIiIhCIiIQiIiEIozujf2e/z4/tKTKM7ov8AZ8nnR/bCXquZf1FWRcsdaqIIgReSW0trolUNZWwve4NaH5uJsBkdpKtv956T5TD9Y381R1ksnaasdA0tAul5YBIbkq8f3lpPlMP1jfzX395KX5TD9az81RtksmuNX/SFV8G3erzGkVL8oh+tZ+a+/vBTfKIfrWfqVF2SyONX/SEfBt3q9f29TfKIfrWfqX0Y5T/Hw/Ws/UqJslkcav8ApCPgxvV7/tqn+Pi+tZ+a5DF4PjovrGfmqGsll3jV30rnwY3q+v2rD8dF9Y3819/acPxsf1jfzVCWSyONXfSj4Mb1fgxGL42P02/mvvt6P4xnpt/NUFZLLvGrvp8UfBjer+FZH5bPSH5r77aZ5bfSH5qgLJZHGp+jx9kfBjevQHthnlN9IL7v7fKb2hefrJZd41P0ePsufB/cvQO+jlHavuuOULz7ZLI42+zx9kfB/cvQd0XnyyLvG32ePsj4P7l6ESy8+XPKvuueU9qONvs8fZHwf3L0FZLLz9vrvKPaV9393lHtKONfs8fZHwf3L0BqnkUb3RB/w+Tzo/thVH7Yf5Tu0o+dxFi4kchJKrl0ljYW4dY3+ykylwuBuuARAEWQnV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10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8" name="AutoShape 8" descr="data:image/jpeg;base64,/9j/4AAQSkZJRgABAQAAAQABAAD/2wCEAAkGBhMSEBUSEBQWFBUWFBQaGBUWFhsWHRcXFxYXFBUYGBYXGyYeFxkkGRUUHy8gJScpLCwsFR4xNTAqNSYrLSkBCQoKDgwOGg8PGi4kHyQsKiwqNCw0LC4sLCwsLywsLCkqLCwsLyotLC8sLCkpLSwsLCwsLywpLCwqLC8sLCwsLP/AABEIAN4A4wMBIgACEQEDEQH/xAAcAAEAAgIDAQAAAAAAAAAAAAAABgcEBQIDCAH/xABUEAABAwICAwoGDwQIBAcAAAABAAIDBBEFIQYSMQcTIkFRYXGBkbEjMlJykqEIFDM0QlNUYoKTssHC0dIVFnOiFyQ1Q2OD4fAlRKPidISUs8PT8f/EABoBAAIDAQEAAAAAAAAAAAAAAAAEAgMFAQb/xAA5EQABAwICBAwFBAIDAAAAAAABAAIDBBESIQUxQVETFTIzYXGBkaGx0eEUIlJi8CNCksEW8kOC8f/aAAwDAQACEQMRAD8Ap7R/CDVVDIA7U1tbhW1rarS7ZcX2W28amB3Jz8pH1X/etNubx3r2HkZIf5SPvVo4hi8MABmkbHfZrHb0DaVsUVNC+IvkG3evKaX0hVQ1IigOwZWBzueglQb+id3ygfVn9a4ncnf8ob6B/UpU/TeiH/MN6mvPc1bGgxeGcXhlY/macx0t2jrCbFJSONm27/dZj9J6TjGJ9wOloH9KBHcok+PZ6Ll8O5TL8fH6LlZRy2rDnxmBnjzRN6ZGj1XUjQU41jxVbdNV7smuv2D0Vfncqn+Oi7HfkuB3Kqj42L+f9Kmk2mlE3bUM+iHO+yCug7oFD8d/05P0qk01GP3DvTTdI6VOph/j7KIncrqfjYe1/wChcTuWVXxkPpP/AEKVy7otEBcPe7mbG78VgtZU7qsQ9zge7znBndrKt0NE3W7xumI6rTD9TO8Aedlpf6Lqry4fSf8AoXz+i+r8qH03foWypt1fheFg4PzH5jqcLH1KQUe6BRSWvIYzyPaR6xcetcZDRP1O78vNSlqtLxcpncL+RUMO5jV8sXpn9K4nczrP8P0/9FaNLWxyjWie145WODu7Yu9M8XQHMX71nnT9Y02Nu73VSnc0rOSP6wfkuJ3N63yWfWNVnVeN08Xus0bDyF4v6N7rT1O6LRM2Pc/zGHvdYKl9HSs5TrdoTMWltJS8iO//AFPqoOdzmt8hv1jPzXE7ndd8W36xn6lJ5d1FpOrBTyPJ2AuAJ6mhxK2dFUY1Ue98NLQdhlDmDtkcwFLOjoh+4/nYtFk+l3f8bR1/7KBnc+rvih9ZH+pfP3Arvif+pH+tWFJgOkl/ekfU+E98y6zhOkY20bT9Ue6VVWo97vBMY9K/TH4+qr86BV3xB9OP9a+HQWu+IPpM/UppU1GPR+Nh7z5sD3/YcVrZdOq+BwNVS6reMOjkiPU5xIHYu4aP6neHouGTSo/Yzx9VHP3HrviHdrf1LidCq35O/wBX5qxsI08pZ7Av3p/kyWA6n+KfUeZbtlfEdkjD0PafvTjKCneLtf5LKl03XQuwyRAHqPqqcOhtb8nk7P8AVcTohWfJ5fRVvVmOU8QvLNG3mLgT1NGZ7FGcT3UIGZQMdKfKdwG+vhHsCrko6ePlP8ldBpavn5uEHvA7ybKCnRSs+Ty+gVhVuHSwkCaN8ZIuA5pbcbLi6n1HurM/voCOdjg7+VwHeo/p1j8VXJE+HWs2MghwsQdYnl5EpLFAGYo33O5adNU1rpgyeIAZ5jP+yo0EQIklsrPwLFpaeUvgAMjmlgy1ra1swOM5c6ktLog+a8tbI8vdxAgkec4g9g2LWaCD+tH+G/varASdTUvb+mDkmKeliLjKRmclHm6C03LIfpD7mrrqdB4tU7y57JBm0l1xccthcdKkqJITyA3unjCwi1lBtE8Xjoq8ftKnbUR+LIyVu+FoNvCMDsiRt5CCRxgj07QaP4fLEySGmpXRvaHMc2GOxaRcEcHYvP8ApVgPtiPWYPCsHB+cNpb945+lZe43uoGhkFHVu/qz3cFzv7h5OZ5oydvIeF5V9OKXhBfas6SLgzbYr9/dWj+S0/1Mf6VxfolREWNJTHpgjP4VtWm+YX1XKpR6bc8wx22hpuqFjfsgLhDub4Y3ZQ03XE132gVJEQhaaPQygb4tHSjop4x+Fdc2gmHPBDqGlN/8CMHtDbhb1EIVc1m4Nhrn68O/05/wZth5t8a4jtXGLcPpi+9RVVlQwWtG+aw6y0AnqsrIuvl10OIFgVAsaTcjNaLDdA8Pgbqw0kDRymNryel7wXHrK2DcCphsghHREwfcumv0po4Pd6qCM8j5WNPYTdQ7H93bDae4ie+pfyRN4N+eR9hbnbrLimrAhpGM8RjW+a0DuXavPeL+yPqn3FLTxQjleXSu6RbVaD0gqGYjun4rUOGtWTDPJsJ3noFotW/XdCF63ReXMLw/GZxrSVdTE3llqJbn6Adftss12iGInbiD/rJvzTLaSZwuGlZ0mlKSN2F0gv3+S9Ko5oIsdnOvMc2iOJjxK1zv8+ZqwK+XGaRhe6rnawcYq3W6A0vuTzALj6aVgu5pU4tI0spAZILn82r0Vim57h1RffqOAk7XNYGOP047O9agWkHsc6Z93UU74D5Eg31nQDk5vSS5V/oxu5YjSm0zxVx3zbN43PqyjhDr1hzK6dCt1uixFzYmF0U5B8DINthc6jxwXCwPIctiXTy0Gj3seqGIA1b5Kl/GLmJnU1h1u13UFOsK0Joaa3telhYR8IRgu63uu49q3aIQsJ+CU7vGgiPTG0/cvPfsg8MjhxCHeY2RtdStuGNDASJZbkhoGdiM+YL0iqC9kpDaopH8sUo9F7T+JCFTYRAiEKQ6Ce+j/Dd3tVgKv9BPfR/hu72qwFl1XOLSpuQiIiVTKKF6ZaO2JqIhkfdGjiPljmPH29E0XxzbixzB4lZHIY3XCrkYHixXfuMbrO96mH1z+Bk2CZx8TiETyfgeSeLZstq30vHmlGjZgdvkYvE4+gT8E83Ierptvca3W2vYKHEJA17B4GZ7rB7R/dvcfhgbCdoy2jhbDHh4uFlOaWmxV0Ko92DE8Yhq4v2Z7ZMRgGsIYTIBIJH3uQx1jqlmXMrUgr4n+5yMf5rg7uK71JRXmZ2leko2+3R/5U//AFLpk0x0i43Vg/yCO6NeoEQheVZNJ8fO2Wv6myDuatPiEWJzZ1ArZeXfBM/7V17CRCF4ec0g2OR5FkUToRczCR3I1ha2/S5wNuxeyMT0epqkWqaeKb+JG156iRcKJ1m4jhD3a+8FnGQyV7WnpBcbdVl0Gyi5uIWVAUGlcEJvFQxdL3mR3pOFh1ALcw7qTW/8qB5sgH/xqxcTj0Ww+4dHDK8fAaX1LrjiN3Oa09JCiNfusUAdq0GDUvzXSxRlx+hGz8RTLKuVmTT4D0WfLoullzkaT1ud6rnhu6PTSkNLZGOPFqa/ZqXJ7FlYpi1c4WocPqpL/wB66nkDelrdUF3XboWsO7DisPudLBTt8llK5g9ZWbgHshqtkw9vRskiOThG3Ue3nbc2d5ptflCvdXz4cJy80nFoOix4xcjde49fFa+Cl0iebCmlHnQMb63AALvduNY1Wv16sxxni3yUHVHI1sIcB0ZKya3d5wmNoLJJJTYcFkLgRzXk1RfrUNxjd7rKkmPC6Qt4t8cDM/mIY0ajD06wShlkk+UklajKangONrGt6bAeKzMH9jawEGrq3PHGyJmr1b44n7IVh0lPheDx6rTT0otmXPAe/pLjrv6M15v0k0ixUG1ZVz3fc73v5FhymON2q0HiFhsUcdTSEa5a4jyrHtv96qcC02KvbIxzQ4EWK9PO3ccIEmp7YdbyxDIW/Zv6rLf4Jp1QVbgymqopHm9ma2q82FzZjrONhns4l5GgwmV7Q5rbg7DcdHGV2NhnpnMmaTG5rgWOa4XDhmCLG9wo3C5wrL4bi69pqjPZMNF6E8dqkW5vA2+9ch7Iq2HttFrV2bTcWjFgLS5G5vfxBxg5gWvTuO4tUVM7pqt7nyuzJfllxADY1vIBYLqsusEIgRCFIdBPfR/hu72qwFX+gnvo/wAN3e1WAsuq5xaVNyERcZJA0FziAALkk2AHOVFq7E56wmGhY4s2Pl8W/NrHxW+sqhjC7q3qc0zIW4nlSuyLT4RucsbZ1U8yO8hpIb1nxnepR7FJ5sOqjG1znRX1mMcSQWHiz2EZi44wpMYyRxax1ys6HS0M0mBqm00LXtLXAFpFiDxhQHHND5IiXxAyR7cs3NHOOPpHqU3w3Eo52B8ZuOMcbTyOHEspdjkdEVovjbIFAdBtHWVcsjZb6jY78E2OsXAN4uTWUjm0Cq4XB1FVubbZd743Docy4PqXbiWAted9hJinGbXsOrc8jrbb8veunR/dGIfvNcNVwOrvoFrEZeEbxZ8Y7ONejoZ6WdmCQWO9eR0rBpCnkM1O67bavz+s1uMNxXSGCwbVNkA4pXNlv9J7df1qRQ7omON8enon9DntP/uW9S5tdcXGYPGvq2OLIelea/yGr+3u91mQ7qWIjx8Njdztq2t72la+v3RMbfcQ01JCPnPMjh16wH8q7CuOuOULnFkO8/nYu/5FVnY3uPqtT+2Mfk8euiiB4mRsJHWIvxLXVmiNRUe/MRqZh5JJ1eprnEDsUhlxCJvjyMb0vaO8rEOktJe3tiH6xvfdSFHTM1+JUHaW0jLySewexWmp9zSjb42+P859vsgKQYfhEMAtDGxnO0ZnpdtPWV1HSKl+UQ/Ws/NfI9I6VxsKiEnk3xv5phjII+TYdyQmkrJh+oXEdtvRbK66p6VjxZ7GvHzmh3eF2NcCLjMcq+pmwKRBINwsKLBKdviwRDojYPuUS0q0/NPI+npowHMNi92wG1+CwZce09ikOkmk8VGy7+E8jgRg5u5z5Lefsuqmax9XUPkdlruLnkbBc3sL9gWRX1IiGCM2O2y9Joii4cmepF2DVfaf7WbhNO6V7qiY65JNi7O54z9w/wBFu1xjjDQGjIAWAXJebcbm5WpLJwjr7NnQF8DbbMliVmFMlN3l2zIA2A6rLMRcUWvc03BWNS4dHH4jRflOZ7StFpGPDfQHeVJlGtJR4VvmDvcpN1pyjcXTXJ2LVhECK1bakOgnvo/w3d7VP3OsLnIDaTxKtdF8TZBM6SS9t7cAALkkltgOxMb0mlqDbxI+JgO3zj8I+pIywukk6E5FM2OPpXbpLjzqiTUjJ3sGzQPhHyiOO/F/+qd6DYJLSxysmABL2kEG4I1BfsOXUuOg+BRspYpHxtMjiXhxaC5odk2ziLjggHrUoSFTUAjgmDILyeka8zExjVfPs3Io7pro97aguweFjuWfOHwmddhbnHOtpXY1BD7rKxh5C7P0Rn6li02ldPJ4hkcOUQykdoYlomytIewHJZ0IlYRIwHLoUM0J0MdM32w974m5hhjNnOI2m5GTQcufPkW5qJammmEcrHTxO8WaOMlwHz2tFrjj7c9i6aXTh1JGyGemfZvBa8cAOaDZp1XN26tuNTJ+KRiD2wXeC1NfW+aRcZcvFblyWvJcn5h1LVNfV08uK3ynUNn/AKtUo1pTovvwM0I8IBwm+WB+LvTANIJauqn1iWsLbtaLcCxa1tiRtsc+U5rPj0bO/CSWeSVozEb9mtxE2yIHJYKLIHsde63ZdJRBuGQfNbV09BWuwOtxKmp9RkQe3IsDyCWDkDQ4G3Mdi0WKaY1ryWySujsbFjRvduUG1j2lWStJpFoyypbrNs2UDJ3EeZ3Nz8XqWoKqW2EuNl56I0/Cl7423O2354LX6F7klbicftgPZFCSQJJCXF5BIOq1tybEWubdamMPsaH/AA65o82AnvkChGgendTgtUWPa50LnDfoCdvFvkZ2B9uPY4ZHiItKb2R9DbgU9STyERtHaJD3KC3xa2SxKb2NcA90rJXebG1neXLHrfY0tJvDWuA4hJCHfzNeO5cx7JaO+dE+3Lvze7U+9ZkPskaT4dLUDoMbu9wQurXYX7GsB96qsLmeTFHquP03khvolTJm4dhIj1DTuJ+MMsmvfluHavVa3MtQz2RmHHbDVD/LjPdKtfpJ7Iin9rOFBHIZzk0ysa1rOV5s46xHE3t2WIhQPSCN2BYrJTxl0lOdRwa5wJLHC4OWx7TrC9s7c65Y7uni2rRtube6PGzzWcZ5z2FQGurpJpHSzPL5HklznG5JPGStvhOB5B8o5w3uJ/JMMq5YmYGnL81LJrKGkdIJ5W3Pn1jb+XXTFQzVLzLM48I3LnZk9A5PUt7S0jY26rBYd55Su5Ek5xcblJyzuky1DYAiIiil0RF0UtSH63zXuaeo5eqyF2xtdd6jukw8I3zfvKkSj+k44TOg96k3Wm6Lnh2rTBECK1by4qx9FdAYwxk1SNdzgHCM5NaDmNYfCNrZHLO1iq9hge7xGuNuQE25NimWF6cVkYtNCZhylpa70gLHrF+dKVTZXNtGetIVvCubhiIG/OxViWsLNAyGQ2DIZDIZDqVXY9S1U1VqVZ3tzriLbvZzya1w2X5cze1+bbaQ6fF1Pq07JYpHHhFwtqtGfBcDtOy+WV1HMNxOWolbDUSySRuJu0vda4aS07dtwEpSQPju9w9exIUcEkLXSuA29eW7Z6qT6L6KCEb5MAZTsG0MHcXc/YpItA+jl+BUyi3E7VeMuXIEjrWHiOlVRB7pAwjy2l2qfy6Cng8POSpxmpfk657vNSmSMOBa4Ag7QRcHpBUX0m0dk3rVpS7ULgXQAnVJzs5oJy25jZsPEsjBNMo5Q7fiyEgi13bQb8vJb1qQh1xcZgqWpSHCQOzHoq9/durpjG+I8N5sQw31TtAdfIiw27MlvcP0zaGvbVje5Y73AB4VuIDidzbOPoky0mkOjDKmzgdSQfCte45HDuK7e+tXcO2U2mHaNaw8B0zbK97Zi2PO7CTYavkkn4XHz3PIt3T4xDI/Ujka91r2bnly3GS1ejGi/tbWdJquecgRmA3bxjaT3Bb8NA2BcNtiqn4LEcGpR/TejY6lMhaC5hbY8YBcARfkzXVgOO4Y9gZJTNjeMrGPftbocGlxPSFIaukbKwxyDWa4WI9Y672VVVVoKl28OPg5OA47btdkcucJqmnMRyAPWLqcUDKqPg3FwIzFjb28OpWPJUYb8kJ6KVw72hYzqzDvkMv/AKf/ALlMqCqMkTJCC0vY1xaeLWANvWu+69LwBcLi38UoKNjcsT/5eygntrDvkE31B/UtDjlDSPBdTwVcTs8t6uwnoLrt6uxWzdLqD6PGLEjuTEMYidia53a4kdyoTDWs3wb4QGjM35tg7VJTi8Plj1/kvu6DovvEm/xC0UhzA+A85keacyOsci0+F1MBAbIxoPlHMHpJ2dy83PCYnlrti0KhjZWiTM9Vll1GkjB4jS7nOQ/NduG4zvrtXV1cib3v93OstlBGNjG+iFzZTMBu1rQeUADuVGSQc+HDYNN9912rqqKlrG6zzYf75F2rQ45KZXtij4Vszbl2Z9A71wC6rgj4R9jq2rN/b8PKfRKxNH5S6SU/BJv1km3quu6mwBgjIfm4jxvJ83/ea78HoTEwh20uPYMh95613K2SZcYWxuDNeWtZ60Ok4zj+l+Fb5aLScZR9LvwobrVdHzze3yWjCIEVq31utGNsnQ371v1H9GDwn9De8qQKp2tYFZzx7PJFqH04ZXQuHw3t7b2K261dcf61Tee37QUdhUICbkbwfJS5fHsBBBAIO0HMHpC+r6kFiqK4xohtfT9cZP2Se4rjhNRX04DRG57B8B2YHQb3H+8lLF8VwncBY5rRbpGQMwPAd1qOwafyF2rvAceRpdfssVvYdJWlhdJDNGALm7LgDjN7/ctFi2HiGoZVDJmt4QAbCctYDnvnz9KwcV0v12uZEywcCC522xFjYDIdpV+IuthCdwifCYWZHWb6t4U5w7E452a8Ru25GwjMWOw9IWUoHotoVilSP6pHMyMm++FxhZyX1iRrfRuVM59AYqFofjOKvaSPcIHuc93QXcIjivqAc4XHSMabXz3DMpk6ON8jksHG9JIoGuGsDJY6rBmQ62Wt5OdtqiWg+j/tqpBeLxx2c+/Gb8FvWR2ArZVukEcrxSYNSina/gmV3DnkBHC1pXXMTLXuGHZe5tkp5o9gTKSARMzO17vKdxno4gOQLW0dTGZ2JwyH5ZWFjaZha05lbNERepSSIiIQsTFcNbUQvhfse21+Q7WuHODY9Spuj0alkrPaYLWzFzmNDzqhzwCWtDrbXkANJyu4ZjarvUQ020WdKRVU1xPHY2btcG5tLfnt4uW1uILM0jTGVuNuseSappcBwnUVX7paijldDMxzXMNnRPBBHRydIyPOpHG4kAkWJGzbbmurd0dxvC8fhYyriifVNjAfG8arwQOGYnghxZe54JyvmAtZjfse6d13UVRLTu4mv8IzoBFnDpJcvKGQXs7IpiooxLm3IqpsSr2NcI3EgO8YtNrDivzFZVLSMYPBgC/GM79fGuWku5HidKS58Jnb8ZCTL1lttcC3GW2XCjIDGs1mktABsRtGSnlbIpGpg4FgAPWshERcWei0uk44LOl3cFulp9Jh4NvnfcV1utM0vPNUeCIEVy9CtxoyeG/zR3qQqOaMnwjvM/EFI1U7WsGt549iLVY5h75NVzMy2+XHy5LaouA2S8chjcHBY2jmkLnuEM19fOzuWwuQ7nsNvH3yRRSsIZUQPAzMlieUGw+8qVpWZoBuEtWNbiD2CwcPG6+LT4fhNTXVc0bKhtPBDqmWZ7gxkbSQ0XOV3E3sCRflC3CjeH0s9ZLNSx2ZAajfJngbdW7IwT8KwLy1vK8k7MpU8bpHYWa0xotrDI5zxkArWw3CtHqSICSWmq5PhPe5tVI880bNaw5gOm+1dc+lUbT/AMMwiNpGyaeOOnA5xG0b4R6Kx8NwyOnjEcLQ1oHWedx4yspb8OgGa5nl3gFsOrTqYLLXVlXi1T7vXCBp/u6Rmp2Su4frK10GgdKHF8ofO8m5fM8uJPKbWB67qRItaHR9NDyGBLOqJHayuiloY4haJjGDka0N7gu9ETwAGQVOtEREIRERCEREQhQfS7Qp7pRVUN2y6wLmtdqHW2iRhuLOvtz5xxqS6I7slTTWhxqGXVGQqQw6w88AWePnNz5nbVs0WVU6LinJOpNx1TmCxzU2wndDw6ptvNXCSdjXO3tx6GSarj2LKxfRCiq86mmhlJHjlg1rc0gs71qrK3Rqlm90gjJPGG6p9JtitWNEpoM8OrJ6b5mu4sPNkRl0hyyJNCyszjN002sYdeSmuKbgtBJcwPnpjxBkmu0fRku7+YKAaTbj2IUJ36mca2IA3DQ4PHTFrHWHO0k8wWeN0LHqP3ZsdUwfC3sOy6YtVw6XBbXCvZHxHKrpHs5XRPD/AOV4bbtKz3RTxGzgr7RyDequo8da64l4Dh05/ffmWBjWKskaGsvk69zlxEdPGvQmK6H4Vj0PtiBzd8P9/DZrw7klYdp2ZOF7bCF580u0Wlw+rfTT7W5teBYSMPivbzGx6CCOJdY5rj0pdtHGx+MLUBECK5NLa6NHwrvMP2mqSKNaN+6nzD3tUlVTtawq7nexERFFJLAxJl5IP4zB2kfkpUo1iNKXs4J1XNIc07OENmfEsai0rkjOpUsJ+dazuzY71KuRhcMlOSB88YwZlt8tqmtNgdVUhzaKPXfkNYkNazWvZznOPMchcm2xdO5wC2CeJxBdHUPBIzubNBN+PNpVs7loBwuGXV1TLrvPODI4MJ+g1ipjczq9aSrHlPY8dZkv3haGhzhnstGOk4Cnz5RsT6KeIiL2CXRERCEREQhEREIRERCEREQhEREIRERCEWtxTR2nqAd+iaSfhgarvSGfbdbJFFzWuFnC66CRmFVtXh9bg8/tiklcGXykbst5ErNh6xY9OzYaU7pMOK0gZXQb1VRXMU8ObXH4Ub2ON2tdYZgusbGwF7z+SIOaWuAcCLEEXBB2gg7Qqw050LbTDf4DaMuALDtaTcjVPG3I7cxz8Xn63RwZ+ozV5ey0YKnF8rtahwRAizE4tlo4fDfRP3KTqL6PHw30XdylCqdrWHX872IiIopFF1zRNcLPAI512LFpyamrhoorkyysY8jOzXOAf2NuSeIAoV0MbpHgNXoPDz7UwJpA1d6oNax4iIC+3aqC3KifbMuXB3nM8h122/F2K+N1fEGwYNVEkN1497aNlzIQzVA4+CXG3ICqo3NcK3ukMpHCmdf6Dbtb69Y9YTmiGF81+1btSQ2OylqIi9gshEREIRERCEREQhEREIRERCEREQhEREIRERCEUU3S/eH+bH+JStRXdK94H+LH+JLVfMu6lbDywqmCIEXk1srPwA+HHQ7uKlSimBHw7eh32SpWqn61iV/Ojq9UQlY1ViEcY4ThfkGZ7FHcRxh8uQ4LfJHH0njXA26qhpnyncFsMUx0WLIjc8buTo5Tzq3dwXQPeojiM7fCSgiEEeLGfGf0v2D5o5HKEblu5PJiDhUVILKRp27DMQc2s5G8Rf1DO5bam6vuhMwylFPTWFRIy0bW5bzH4u+WGy1rNHKL7G2MJDf5GrchhbE2zVXO7DpU7EcRZQU7rxQyamWx0xOq93OG+KOh541LKanbGxrGZNY0NHQ0WHqChe57onqAVc44bh4Np+C0jxzzkHLmPPlOV6nRlNwMdzt8khVSY3WGxERFqpREREIRERCEREQhEREIRERCEREQhEREIRERCEUW3SfeB/iR/epSovuke8HfxI+8peq5l3UVZDyx1qpAiBF5JbS7KWpMbw9tri+3nBH3rtqMVlftcbcgyHq2rd7n+hhxOr9rCURARueXauvk0tFg24z4Q41fOj+4jhtNZz4zUvHwpzrD6sWZbpBVT5GtOajwbXHERmvNmG4RPUO1KeKSZ3JGxzz16oNldG55uEBurUYqA45FtMDkOTfXDxj8wZcpOYVyU1KyNoZGxrGjY1rQ0DoAyCgG6NuwwYfrQU+rPVbNXayI/wCIRtd8wZ8pGV6DK5+TQrLWW/010ygwqkMjtXW1dWGAWbruAsAAPFYMrnYBzkA0Lo5hUuJVT6+uJeC++eyRw2NA4o2gAW2ZAcqxqTAq3FKj21WvdquIvI/Ilu3ViZxN5Mg0X41ZdNTNjY1kYDWtAAA4gFuaN0dnwkgy8/ZJVNRYYW612oiL0qzEREQhEREIRERCEREQhEREIRERCEREQhEREIRERCEUX3R/eDvPj71KFGN0b+z3+fH9pL1XMv6irIuWOtVGEQIvJLaVmex8/tZ3/hZftxK+dINLKShZrVc7Issmk3c7zWC7ndQXlbQquqI6traWYwPlBjMgAJDXWLrX2HgjMWPOrMw/RGCN++ya08xNzLMd8cTy55A8+3nVkWjn1TsQNgqpJ2xZHWs/SPdHrcRaYsLifTQuuHVUvAc4f4YFy0fOFz5q0eA6AwQHXl8PJt1nDgg8zM7nnN+pShF6Cm0dDBsuelZ0lS9/QiIi0UuiIiEIiIhCIiIQiIiEIiIhCIiIQiIiEIiIhCIiIQiIiEIozujf2e/z4/tKTKM7ov8AZ8nnR/bCXquZf1FWRcsdaqIIgReSW0trolUNZWwve4NaH5uJsBkdpKtv956T5TD9Y381R1ksnaasdA0tAul5YBIbkq8f3lpPlMP1jfzX395KX5TD9az81RtksmuNX/SFV8G3erzGkVL8oh+tZ+a+/vBTfKIfrWfqVF2SyONX/SEfBt3q9f29TfKIfrWfqX0Y5T/Hw/Ws/UqJslkcav8ApCPgxvV7/tqn+Pi+tZ+a5DF4PjovrGfmqGsll3jV30rnwY3q+v2rD8dF9Y3819/acPxsf1jfzVCWSyONXfSj4Mb1fgxGL42P02/mvvt6P4xnpt/NUFZLLvGrvp8UfBjer+FZH5bPSH5r77aZ5bfSH5qgLJZHGp+jx9kfBjevQHthnlN9IL7v7fKb2hefrJZd41P0ePsufB/cvQO+jlHavuuOULz7ZLI42+zx9kfB/cvQd0XnyyLvG32ePsj4P7l6ESy8+XPKvuueU9qONvs8fZHwf3L0FZLLz9vrvKPaV9393lHtKONfs8fZHwf3L0BqnkUb3RB/w+Tzo/thVH7Yf5Tu0o+dxFi4kchJKrl0ljYW4dY3+ykylwuBuuARAEWQnV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38100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30" name="Picture 10" descr="http://t2.gstatic.com/images?q=tbn:ANd9GcQZj1kXa2sDMwsZL5G1GfpNV6bX9x94208b4X4_Go3s409oArpAR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572000"/>
            <a:ext cx="1828800" cy="1786128"/>
          </a:xfrm>
          <a:prstGeom prst="rect">
            <a:avLst/>
          </a:prstGeom>
          <a:noFill/>
        </p:spPr>
      </p:pic>
      <p:pic>
        <p:nvPicPr>
          <p:cNvPr id="30732" name="Picture 12" descr="http://t1.gstatic.com/images?q=tbn:ANd9GcRPQjWz-nIclpLUc11xWkequ_tDgo6BXwhthv4vgN1bTcIA4U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86200"/>
            <a:ext cx="2133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WH-Ch19_S2_EnglandResource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54737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4"/>
          <p:cNvSpPr>
            <a:spLocks/>
          </p:cNvSpPr>
          <p:nvPr/>
        </p:nvSpPr>
        <p:spPr bwMode="auto">
          <a:xfrm>
            <a:off x="6019800" y="1524000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400" b="1" dirty="0" smtClean="0"/>
              <a:t>Near water ways and areas that had rich natural resources.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smtClean="0"/>
              <a:t>Where do cities develop in England?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5410200" y="2743200"/>
            <a:ext cx="2133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capital, </a:t>
            </a:r>
            <a:r>
              <a:rPr lang="en-US" sz="2800" dirty="0">
                <a:solidFill>
                  <a:srgbClr val="0033CC"/>
                </a:solidFill>
              </a:rPr>
              <a:t>or money to start new businesses.</a:t>
            </a: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 rot="5400000" flipH="1">
            <a:off x="2019300" y="1638300"/>
            <a:ext cx="2362200" cy="3810000"/>
          </a:xfrm>
          <a:prstGeom prst="upArrowCallout">
            <a:avLst>
              <a:gd name="adj1" fmla="val 29306"/>
              <a:gd name="adj2" fmla="val 24144"/>
              <a:gd name="adj3" fmla="val 19146"/>
              <a:gd name="adj4" fmla="val 80042"/>
            </a:avLst>
          </a:prstGeom>
          <a:gradFill rotWithShape="1">
            <a:gsLst>
              <a:gs pos="0">
                <a:srgbClr val="CDCD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295400" y="2514600"/>
            <a:ext cx="31623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/>
              <a:t>To meet the growing demand for jobs and products, one more thing was needed:</a:t>
            </a:r>
            <a:r>
              <a:rPr lang="en-US" sz="2400" b="1" dirty="0">
                <a:solidFill>
                  <a:srgbClr val="0078CC"/>
                </a:solidFill>
              </a:rPr>
              <a:t>  </a:t>
            </a:r>
          </a:p>
        </p:txBody>
      </p:sp>
      <p:sp>
        <p:nvSpPr>
          <p:cNvPr id="9221" name="Title 6"/>
          <p:cNvSpPr>
            <a:spLocks/>
          </p:cNvSpPr>
          <p:nvPr/>
        </p:nvSpPr>
        <p:spPr bwMode="auto">
          <a:xfrm>
            <a:off x="457200" y="914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 b="1" dirty="0"/>
              <a:t>In the 1700s, Britain had skilled inventors, </a:t>
            </a:r>
            <a:br>
              <a:rPr lang="en-US" sz="2800" b="1" dirty="0"/>
            </a:br>
            <a:r>
              <a:rPr lang="en-US" sz="2800" b="1" dirty="0"/>
              <a:t>a ready workforce, and a growing population.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674</TotalTime>
  <Words>646</Words>
  <Application>Microsoft Office PowerPoint</Application>
  <PresentationFormat>On-screen Show (4:3)</PresentationFormat>
  <Paragraphs>78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</vt:lpstr>
      <vt:lpstr>Courier New</vt:lpstr>
      <vt:lpstr>Verdana</vt:lpstr>
      <vt:lpstr>Wingdings 2</vt:lpstr>
      <vt:lpstr>Paper</vt:lpstr>
      <vt:lpstr>PowerPoint Presentation</vt:lpstr>
      <vt:lpstr>Presentation Instructions</vt:lpstr>
      <vt:lpstr>What would you expect to learn about from the video?</vt:lpstr>
      <vt:lpstr>How did the Industrial Revolution influence people's life?</vt:lpstr>
      <vt:lpstr>Why did the Industrial Revolution start?</vt:lpstr>
      <vt:lpstr>What is the result of the  Agricultural Revolution?</vt:lpstr>
      <vt:lpstr>Why did the Industrial Revolution begin in England?</vt:lpstr>
      <vt:lpstr>Where do cities develop in England?</vt:lpstr>
      <vt:lpstr>PowerPoint Presentation</vt:lpstr>
      <vt:lpstr>PowerPoint Presentation</vt:lpstr>
      <vt:lpstr>PowerPoint Presentation</vt:lpstr>
      <vt:lpstr>How did the Industrial Revolution change people's way of life?</vt:lpstr>
      <vt:lpstr>Workers  "Pulled" to Cities </vt:lpstr>
      <vt:lpstr>What were some negative effects of Industrialization?</vt:lpstr>
      <vt:lpstr>Working Conditions</vt:lpstr>
      <vt:lpstr>Why was the Industrial Revolution a turning point in history?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Daniel Karaszewski</dc:creator>
  <cp:lastModifiedBy>Davis, Jessica</cp:lastModifiedBy>
  <cp:revision>56</cp:revision>
  <dcterms:created xsi:type="dcterms:W3CDTF">2014-01-30T15:23:06Z</dcterms:created>
  <dcterms:modified xsi:type="dcterms:W3CDTF">2015-12-01T10:46:24Z</dcterms:modified>
</cp:coreProperties>
</file>